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712" r:id="rId5"/>
    <p:sldMasterId id="2147483717" r:id="rId6"/>
    <p:sldMasterId id="2147483742" r:id="rId7"/>
    <p:sldMasterId id="2147483763" r:id="rId8"/>
    <p:sldMasterId id="2147483805" r:id="rId9"/>
    <p:sldMasterId id="2147483825" r:id="rId10"/>
  </p:sldMasterIdLst>
  <p:notesMasterIdLst>
    <p:notesMasterId r:id="rId41"/>
  </p:notesMasterIdLst>
  <p:handoutMasterIdLst>
    <p:handoutMasterId r:id="rId42"/>
  </p:handoutMasterIdLst>
  <p:sldIdLst>
    <p:sldId id="1595" r:id="rId11"/>
    <p:sldId id="11638" r:id="rId12"/>
    <p:sldId id="4056" r:id="rId13"/>
    <p:sldId id="11639" r:id="rId14"/>
    <p:sldId id="11634" r:id="rId15"/>
    <p:sldId id="1973" r:id="rId16"/>
    <p:sldId id="11640" r:id="rId17"/>
    <p:sldId id="1579" r:id="rId18"/>
    <p:sldId id="11641" r:id="rId19"/>
    <p:sldId id="289" r:id="rId20"/>
    <p:sldId id="3659" r:id="rId21"/>
    <p:sldId id="3328" r:id="rId22"/>
    <p:sldId id="1987" r:id="rId23"/>
    <p:sldId id="6160" r:id="rId24"/>
    <p:sldId id="4225" r:id="rId25"/>
    <p:sldId id="6158" r:id="rId26"/>
    <p:sldId id="1634" r:id="rId27"/>
    <p:sldId id="4232" r:id="rId28"/>
    <p:sldId id="11637" r:id="rId29"/>
    <p:sldId id="4234" r:id="rId30"/>
    <p:sldId id="4235" r:id="rId31"/>
    <p:sldId id="4016" r:id="rId32"/>
    <p:sldId id="4238" r:id="rId33"/>
    <p:sldId id="11636" r:id="rId34"/>
    <p:sldId id="11645" r:id="rId35"/>
    <p:sldId id="11647" r:id="rId36"/>
    <p:sldId id="11646" r:id="rId37"/>
    <p:sldId id="11642" r:id="rId38"/>
    <p:sldId id="11643" r:id="rId39"/>
    <p:sldId id="11644" r:id="rId40"/>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M365 Template - 2018" id="{9BD64746-1A7C-4B76-A02E-A8C0D1B4344D}">
          <p14:sldIdLst>
            <p14:sldId id="1595"/>
            <p14:sldId id="11638"/>
            <p14:sldId id="4056"/>
            <p14:sldId id="11639"/>
            <p14:sldId id="11634"/>
            <p14:sldId id="1973"/>
            <p14:sldId id="11640"/>
            <p14:sldId id="1579"/>
            <p14:sldId id="11641"/>
            <p14:sldId id="289"/>
            <p14:sldId id="3659"/>
            <p14:sldId id="3328"/>
            <p14:sldId id="1987"/>
            <p14:sldId id="6160"/>
            <p14:sldId id="4225"/>
            <p14:sldId id="6158"/>
            <p14:sldId id="1634"/>
            <p14:sldId id="4232"/>
            <p14:sldId id="11637"/>
            <p14:sldId id="4234"/>
            <p14:sldId id="4235"/>
            <p14:sldId id="4016"/>
            <p14:sldId id="4238"/>
            <p14:sldId id="11636"/>
            <p14:sldId id="11645"/>
            <p14:sldId id="11647"/>
            <p14:sldId id="11646"/>
            <p14:sldId id="11642"/>
            <p14:sldId id="11643"/>
            <p14:sldId id="116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Powell" initials="AP" lastIdx="33" clrIdx="0">
    <p:extLst>
      <p:ext uri="{19B8F6BF-5375-455C-9EA6-DF929625EA0E}">
        <p15:presenceInfo xmlns:p15="http://schemas.microsoft.com/office/powerpoint/2012/main" userId="S-1-5-21-1216309865-3539344747-2434043972-1001" providerId="AD"/>
      </p:ext>
    </p:extLst>
  </p:cmAuthor>
  <p:cmAuthor id="2" name="Yuri Dogandjiev" initials="YD" lastIdx="7" clrIdx="1">
    <p:extLst>
      <p:ext uri="{19B8F6BF-5375-455C-9EA6-DF929625EA0E}">
        <p15:presenceInfo xmlns:p15="http://schemas.microsoft.com/office/powerpoint/2012/main" userId="S::yudogan@microsoft.com::f1f32c85-7ee8-49a3-a56d-c42ecfc201b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8D4"/>
    <a:srgbClr val="000000"/>
    <a:srgbClr val="0278D7"/>
    <a:srgbClr val="0078D7"/>
    <a:srgbClr val="409AE1"/>
    <a:srgbClr val="FFFFFF"/>
    <a:srgbClr val="F3F3F3"/>
    <a:srgbClr val="505050"/>
    <a:srgbClr val="002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43" autoAdjust="0"/>
  </p:normalViewPr>
  <p:slideViewPr>
    <p:cSldViewPr snapToGrid="0">
      <p:cViewPr varScale="1">
        <p:scale>
          <a:sx n="84" d="100"/>
          <a:sy n="84" d="100"/>
        </p:scale>
        <p:origin x="355" y="8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A36623-F73F-4AF6-B5A4-886F4F5CF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FB5BE9-095C-45DE-A3A1-D1F232FB87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CAC93-CF7B-4F3F-A291-36CCC5BB393A}" type="datetimeFigureOut">
              <a:rPr lang="en-US" smtClean="0"/>
              <a:t>11/15/2019</a:t>
            </a:fld>
            <a:endParaRPr lang="en-US"/>
          </a:p>
        </p:txBody>
      </p:sp>
      <p:sp>
        <p:nvSpPr>
          <p:cNvPr id="4" name="Footer Placeholder 3">
            <a:extLst>
              <a:ext uri="{FF2B5EF4-FFF2-40B4-BE49-F238E27FC236}">
                <a16:creationId xmlns:a16="http://schemas.microsoft.com/office/drawing/2014/main" id="{B4DCE9F5-D250-48A4-A16C-DCE90CF6C3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68988C-1CEB-4E04-9B23-1EFE2E8D3E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E503ED-FF37-43EB-AB07-2E17EDFFBE88}" type="slidenum">
              <a:rPr lang="en-US" smtClean="0"/>
              <a:t>‹#›</a:t>
            </a:fld>
            <a:endParaRPr lang="en-US"/>
          </a:p>
        </p:txBody>
      </p:sp>
    </p:spTree>
    <p:extLst>
      <p:ext uri="{BB962C8B-B14F-4D97-AF65-F5344CB8AC3E}">
        <p14:creationId xmlns:p14="http://schemas.microsoft.com/office/powerpoint/2010/main" val="804691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11/15/2019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11/15/2019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3:56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7273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24" kern="1200" dirty="0">
                <a:solidFill>
                  <a:schemeClr val="tx1"/>
                </a:solidFill>
                <a:effectLst/>
                <a:latin typeface="+mn-lt"/>
                <a:ea typeface="+mn-ea"/>
                <a:cs typeface="+mn-cs"/>
              </a:rPr>
              <a:t>- What work was involved in making your bits Teams ready?  (answer, very little, making sure styling worked well and things made sense in context of teams)</a:t>
            </a:r>
          </a:p>
          <a:p>
            <a:pPr lvl="0"/>
            <a:r>
              <a:rPr lang="en-US" sz="1224" kern="1200" dirty="0">
                <a:solidFill>
                  <a:schemeClr val="tx1"/>
                </a:solidFill>
                <a:effectLst/>
                <a:latin typeface="+mn-lt"/>
                <a:ea typeface="+mn-ea"/>
                <a:cs typeface="+mn-cs"/>
              </a:rPr>
              <a:t>- Why is being in Teams important to your customers? (answer, it’s where users are engaged and offering solutions where the users are working is great for productivity)</a:t>
            </a:r>
          </a:p>
          <a:p>
            <a:pPr lvl="0"/>
            <a:r>
              <a:rPr lang="en-US" sz="1224" kern="1200" dirty="0">
                <a:solidFill>
                  <a:schemeClr val="tx1"/>
                </a:solidFill>
                <a:effectLst/>
                <a:latin typeface="+mn-lt"/>
                <a:ea typeface="+mn-ea"/>
                <a:cs typeface="+mn-cs"/>
              </a:rPr>
              <a:t>- What O365 dev things do you use? (answer, spfx, lots of Microsoft Graph, Teams tabs)</a:t>
            </a:r>
          </a:p>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156667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789959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4260028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990141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8595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i="0" kern="1200" dirty="0">
                <a:solidFill>
                  <a:schemeClr val="tx1"/>
                </a:solidFill>
                <a:effectLst/>
                <a:latin typeface="+mn-lt"/>
                <a:ea typeface="+mn-ea"/>
                <a:cs typeface="+mn-cs"/>
              </a:rPr>
              <a:t>With the November release of Teams and SharePoint Framework v. 1.7, developers have two powerful capabilities:</a:t>
            </a:r>
          </a:p>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3340403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19</a:t>
            </a:fld>
            <a:endParaRPr lang="en-US"/>
          </a:p>
        </p:txBody>
      </p:sp>
    </p:spTree>
    <p:extLst>
      <p:ext uri="{BB962C8B-B14F-4D97-AF65-F5344CB8AC3E}">
        <p14:creationId xmlns:p14="http://schemas.microsoft.com/office/powerpoint/2010/main" val="311733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20</a:t>
            </a:fld>
            <a:endParaRPr lang="en-US"/>
          </a:p>
        </p:txBody>
      </p:sp>
    </p:spTree>
    <p:extLst>
      <p:ext uri="{BB962C8B-B14F-4D97-AF65-F5344CB8AC3E}">
        <p14:creationId xmlns:p14="http://schemas.microsoft.com/office/powerpoint/2010/main" val="949479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154304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2</a:t>
            </a:fld>
            <a:endParaRPr lang="en-US"/>
          </a:p>
        </p:txBody>
      </p:sp>
    </p:spTree>
    <p:extLst>
      <p:ext uri="{BB962C8B-B14F-4D97-AF65-F5344CB8AC3E}">
        <p14:creationId xmlns:p14="http://schemas.microsoft.com/office/powerpoint/2010/main" val="1507852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23</a:t>
            </a:fld>
            <a:endParaRPr lang="en-US"/>
          </a:p>
        </p:txBody>
      </p:sp>
    </p:spTree>
    <p:extLst>
      <p:ext uri="{BB962C8B-B14F-4D97-AF65-F5344CB8AC3E}">
        <p14:creationId xmlns:p14="http://schemas.microsoft.com/office/powerpoint/2010/main" val="1572767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3917459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8436">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3712" defTabSz="94908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68436">
              <a:defRPr/>
            </a:pPr>
            <a:fld id="{61B0BD91-A332-4638-9D55-E1550E13BA63}" type="datetime8">
              <a:rPr lang="en-US">
                <a:solidFill>
                  <a:prstClr val="black"/>
                </a:solidFill>
                <a:latin typeface="Segoe UI" pitchFamily="34" charset="0"/>
              </a:rPr>
              <a:pPr defTabSz="968436">
                <a:defRPr/>
              </a:pPr>
              <a:t>11/15/2019 3:56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8436">
              <a:defRPr/>
            </a:pPr>
            <a:fld id="{B4008EB6-D09E-4580-8CD6-DDB14511944F}" type="slidenum">
              <a:rPr lang="en-US">
                <a:solidFill>
                  <a:prstClr val="black"/>
                </a:solidFill>
                <a:latin typeface="Segoe UI" pitchFamily="34" charset="0"/>
              </a:rPr>
              <a:pPr defTabSz="968436">
                <a:defRPr/>
              </a:pPr>
              <a:t>25</a:t>
            </a:fld>
            <a:endParaRPr lang="en-US">
              <a:solidFill>
                <a:prstClr val="black"/>
              </a:solidFill>
              <a:latin typeface="Segoe UI" pitchFamily="34" charset="0"/>
            </a:endParaRPr>
          </a:p>
        </p:txBody>
      </p:sp>
    </p:spTree>
    <p:extLst>
      <p:ext uri="{BB962C8B-B14F-4D97-AF65-F5344CB8AC3E}">
        <p14:creationId xmlns:p14="http://schemas.microsoft.com/office/powerpoint/2010/main" val="3940300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881FC3-2A19-422D-8C9B-8B7DC21EB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699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28</a:t>
            </a:fld>
            <a:endParaRPr lang="en-US"/>
          </a:p>
        </p:txBody>
      </p:sp>
    </p:spTree>
    <p:extLst>
      <p:ext uri="{BB962C8B-B14F-4D97-AF65-F5344CB8AC3E}">
        <p14:creationId xmlns:p14="http://schemas.microsoft.com/office/powerpoint/2010/main" val="4178565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11/15/2019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600196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11/15/2019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48086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504708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44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2169917126 to </a:t>
            </a:r>
          </a:p>
        </p:txBody>
      </p:sp>
      <p:sp>
        <p:nvSpPr>
          <p:cNvPr id="4" name="Header Placeholder 3"/>
          <p:cNvSpPr>
            <a:spLocks noGrp="1"/>
          </p:cNvSpPr>
          <p:nvPr>
            <p:ph type="hdr" sz="quarter" idx="10"/>
          </p:nvPr>
        </p:nvSpPr>
        <p:spPr/>
        <p:txBody>
          <a:bodyPr/>
          <a:lstStyle/>
          <a:p>
            <a:pPr defTabSz="966577">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845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D18B56EA-E28F-4F92-9F16-7A6F2501B303}" type="datetime8">
              <a:rPr lang="en-US">
                <a:solidFill>
                  <a:prstClr val="black"/>
                </a:solidFill>
              </a:rPr>
              <a:pPr defTabSz="966577">
                <a:defRPr/>
              </a:pPr>
              <a:t>11/15/2019 3:56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a:t>
            </a:fld>
            <a:endParaRPr lang="en-US">
              <a:solidFill>
                <a:prstClr val="black"/>
              </a:solidFill>
            </a:endParaRPr>
          </a:p>
        </p:txBody>
      </p:sp>
    </p:spTree>
    <p:extLst>
      <p:ext uri="{BB962C8B-B14F-4D97-AF65-F5344CB8AC3E}">
        <p14:creationId xmlns:p14="http://schemas.microsoft.com/office/powerpoint/2010/main" val="1353891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3:56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561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11/15/2019 3:56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58973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u="sng" kern="1200" dirty="0">
                <a:solidFill>
                  <a:schemeClr val="bg1"/>
                </a:solidFill>
                <a:effectLst/>
                <a:latin typeface="Segoe UI Light" pitchFamily="34" charset="0"/>
                <a:ea typeface="+mn-ea"/>
                <a:cs typeface="+mn-cs"/>
              </a:rPr>
              <a:t>Talk track</a:t>
            </a:r>
            <a:r>
              <a:rPr lang="en-US" sz="1400" b="0" u="none" kern="1200" dirty="0">
                <a:solidFill>
                  <a:schemeClr val="bg1"/>
                </a:solidFill>
                <a:effectLst/>
                <a:latin typeface="Segoe UI Light" pitchFamily="34" charset="0"/>
                <a:ea typeface="+mn-ea"/>
                <a:cs typeface="+mn-cs"/>
              </a:rPr>
              <a:t>:</a:t>
            </a:r>
            <a:br>
              <a:rPr lang="en-US" sz="1400" kern="1200" dirty="0">
                <a:solidFill>
                  <a:schemeClr val="bg1"/>
                </a:solidFill>
                <a:effectLst/>
                <a:latin typeface="Segoe UI Light" pitchFamily="34" charset="0"/>
                <a:ea typeface="+mn-ea"/>
                <a:cs typeface="+mn-cs"/>
              </a:rPr>
            </a:br>
            <a:r>
              <a:rPr lang="en-US" sz="1400" kern="1200" dirty="0">
                <a:solidFill>
                  <a:schemeClr val="bg1"/>
                </a:solidFill>
                <a:effectLst/>
                <a:latin typeface="Segoe UI Light" pitchFamily="34" charset="0"/>
                <a:ea typeface="+mn-ea"/>
                <a:cs typeface="+mn-cs"/>
              </a:rPr>
              <a:t>And core to </a:t>
            </a:r>
            <a:r>
              <a:rPr lang="en-US" sz="1400" b="1" i="1" kern="1200" dirty="0">
                <a:solidFill>
                  <a:schemeClr val="bg1"/>
                </a:solidFill>
                <a:effectLst/>
                <a:latin typeface="Segoe UI Light" pitchFamily="34" charset="0"/>
                <a:ea typeface="+mn-ea"/>
                <a:cs typeface="+mn-cs"/>
              </a:rPr>
              <a:t>that</a:t>
            </a:r>
            <a:r>
              <a:rPr lang="en-US" sz="1400" b="0" i="0" kern="1200" dirty="0">
                <a:solidFill>
                  <a:schemeClr val="bg1"/>
                </a:solidFill>
                <a:effectLst/>
                <a:latin typeface="Segoe UI Light" pitchFamily="34" charset="0"/>
                <a:ea typeface="+mn-ea"/>
                <a:cs typeface="+mn-cs"/>
              </a:rPr>
              <a:t> are the investments we’ve made in the </a:t>
            </a:r>
            <a:r>
              <a:rPr lang="en-US" sz="1400" dirty="0">
                <a:solidFill>
                  <a:schemeClr val="bg1"/>
                </a:solidFill>
              </a:rPr>
              <a:t>Teams Platform, allowing users &amp; developers alike to customize and build on Teams, in order to deliver experiences that your people &amp; customers LOVE. </a:t>
            </a:r>
          </a:p>
          <a:p>
            <a:r>
              <a:rPr lang="en-US" sz="1400" dirty="0">
                <a:solidFill>
                  <a:schemeClr val="bg1"/>
                </a:solidFill>
              </a:rPr>
              <a:t>And when it comes to the platform and the value that our customers are seeing from it, we are seeing three distinct categories emerging: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kern="1200" dirty="0">
                <a:solidFill>
                  <a:schemeClr val="bg1"/>
                </a:solidFill>
                <a:effectLst/>
                <a:latin typeface="Segoe UI Light" pitchFamily="34" charset="0"/>
                <a:ea typeface="+mn-ea"/>
                <a:cs typeface="+mn-cs"/>
              </a:rPr>
              <a:t>Gain context without switching context</a:t>
            </a:r>
            <a:r>
              <a:rPr lang="en-US" sz="1400" b="0" u="none" kern="1200" dirty="0">
                <a:solidFill>
                  <a:schemeClr val="bg1"/>
                </a:solidFill>
                <a:effectLst/>
                <a:latin typeface="Segoe UI Light" pitchFamily="34" charset="0"/>
                <a:ea typeface="+mn-ea"/>
                <a:cs typeface="+mn-cs"/>
              </a:rPr>
              <a:t>: </a:t>
            </a:r>
            <a:r>
              <a:rPr lang="en-US" sz="1400" dirty="0"/>
              <a:t>Teams pillar of integration (the single hub for Office) but also the ability to simply curate your experience so you reduce the information overload you get every day and focus on the content that's most relevant to you to get your job done, better. INFUSION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kern="1200" dirty="0">
                <a:solidFill>
                  <a:schemeClr val="bg1"/>
                </a:solidFill>
                <a:effectLst/>
                <a:latin typeface="Segoe UI Light" pitchFamily="34" charset="0"/>
                <a:ea typeface="+mn-ea"/>
                <a:cs typeface="+mn-cs"/>
              </a:rPr>
              <a:t>Meet Your people where they are</a:t>
            </a:r>
            <a:r>
              <a:rPr lang="en-US" sz="1400" b="1" u="none" kern="1200" dirty="0">
                <a:solidFill>
                  <a:schemeClr val="bg1"/>
                </a:solidFill>
                <a:effectLst/>
                <a:latin typeface="Segoe UI Light" pitchFamily="34" charset="0"/>
                <a:ea typeface="+mn-ea"/>
                <a:cs typeface="+mn-cs"/>
              </a:rPr>
              <a:t>: </a:t>
            </a:r>
            <a:r>
              <a:rPr lang="en-US" sz="1400" dirty="0"/>
              <a:t>Bring together all the apps and tools your organization is already using, into one user interface. Guess what, for IT that means better &amp; easier management, reduced security threats, and more time you can spend on valuable, forward-looking projects. For end users, #1 just got even better. (opportunity to share a 3rd party apps slide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u="none" kern="1200" dirty="0">
              <a:solidFill>
                <a:schemeClr val="bg1"/>
              </a:solidFill>
              <a:effectLst/>
              <a:latin typeface="Segoe UI Light" pitchFamily="34" charset="0"/>
              <a:ea typeface="+mn-ea"/>
              <a:cs typeface="+mn-cs"/>
            </a:endParaRPr>
          </a:p>
          <a:p>
            <a:r>
              <a:rPr lang="en-US" sz="1400" b="1" u="sng" kern="1200" dirty="0">
                <a:solidFill>
                  <a:schemeClr val="bg1"/>
                </a:solidFill>
                <a:effectLst/>
                <a:latin typeface="Segoe UI Light" pitchFamily="34" charset="0"/>
                <a:ea typeface="+mn-ea"/>
                <a:cs typeface="+mn-cs"/>
              </a:rPr>
              <a:t>Tailoring your experience</a:t>
            </a:r>
            <a:r>
              <a:rPr lang="en-US" sz="1400" b="0" u="none" kern="1200" dirty="0">
                <a:solidFill>
                  <a:schemeClr val="bg1"/>
                </a:solidFill>
                <a:effectLst/>
                <a:latin typeface="Segoe UI Light" pitchFamily="34" charset="0"/>
                <a:ea typeface="+mn-ea"/>
                <a:cs typeface="+mn-cs"/>
              </a:rPr>
              <a:t>: to me, this delivers superpowers to people through proactive intelligence. </a:t>
            </a:r>
            <a:r>
              <a:rPr lang="en-US" sz="1400" dirty="0"/>
              <a:t>This is the core to the extensibility of the Teams platform. Deliver intelligent experiences using our APIs and/or our partner community that:</a:t>
            </a:r>
          </a:p>
          <a:p>
            <a:pPr marL="171450" indent="-171450">
              <a:buFont typeface="Arial" panose="020B0604020202020204" pitchFamily="34" charset="0"/>
              <a:buChar char="•"/>
            </a:pPr>
            <a:r>
              <a:rPr lang="en-US" sz="1400" dirty="0"/>
              <a:t>First: make the most difficult and time-wasting tasks at work, easy</a:t>
            </a:r>
          </a:p>
          <a:p>
            <a:pPr marL="171450" indent="-171450">
              <a:buFont typeface="Arial" panose="020B0604020202020204" pitchFamily="34" charset="0"/>
              <a:buChar char="•"/>
            </a:pPr>
            <a:r>
              <a:rPr lang="en-US" sz="1400" dirty="0"/>
              <a:t>Thereafter: drive intelligence to your people that allows them to understand how they add more value to the organization, and then deliver it more efficiently &amp;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u="none"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u="none" kern="1200" dirty="0">
              <a:solidFill>
                <a:schemeClr val="bg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197880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dirty="0"/>
              <a:t>Introduce Microsoft Teams as the problem solver. At a high level, talk about the full capabilities that Teams offers] </a:t>
            </a:r>
          </a:p>
          <a:p>
            <a:endParaRPr lang="en-US" sz="900" i="1" dirty="0"/>
          </a:p>
          <a:p>
            <a:r>
              <a:rPr lang="en-US" sz="900" dirty="0"/>
              <a:t>Microsoft Teams is a chat-based workspace where you can communicate effectively, collaborate efficiently, customize your environment and work in confidence. </a:t>
            </a:r>
          </a:p>
          <a:p>
            <a:endParaRPr lang="en-US" sz="900" dirty="0"/>
          </a:p>
          <a:p>
            <a:r>
              <a:rPr lang="en-US" sz="900" i="1" dirty="0"/>
              <a:t>[Speak through all pillars]</a:t>
            </a:r>
          </a:p>
          <a:p>
            <a:r>
              <a:rPr lang="en-US" sz="900" i="1" dirty="0"/>
              <a:t>----------------------</a:t>
            </a:r>
          </a:p>
          <a:p>
            <a:endParaRPr lang="en-US" sz="900" dirty="0"/>
          </a:p>
          <a:p>
            <a:r>
              <a:rPr lang="en-US" sz="900" dirty="0"/>
              <a:t>[This is an animated slide. Please show it in presentation mode]</a:t>
            </a:r>
          </a:p>
          <a:p>
            <a:endParaRPr lang="es-419" sz="900" dirty="0"/>
          </a:p>
          <a:p>
            <a:r>
              <a:rPr lang="en-US" sz="900" dirty="0"/>
              <a:t>[MAIN POINT TO LAND]</a:t>
            </a:r>
            <a:endParaRPr lang="es-419" sz="900" dirty="0"/>
          </a:p>
          <a:p>
            <a:r>
              <a:rPr lang="en-US" sz="900" b="1" dirty="0"/>
              <a:t>And as you may already know, Microsoft Teams is the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dirty="0"/>
          </a:p>
          <a:p>
            <a:r>
              <a:rPr lang="en-US" sz="900" dirty="0"/>
              <a:t> </a:t>
            </a:r>
            <a:endParaRPr lang="es-419" sz="900" dirty="0"/>
          </a:p>
          <a:p>
            <a:r>
              <a:rPr lang="en-US" sz="900" dirty="0"/>
              <a:t>Microsoft Teams delivers on four core promises to create a digital workspace for high performing teams.</a:t>
            </a:r>
            <a:endParaRPr lang="es-419" sz="900" dirty="0"/>
          </a:p>
          <a:p>
            <a:endParaRPr lang="en-US" sz="900" dirty="0"/>
          </a:p>
          <a:p>
            <a:r>
              <a:rPr lang="en-US" sz="900" dirty="0"/>
              <a:t>[COMMUNICATE]</a:t>
            </a:r>
            <a:endParaRPr lang="es-419" sz="900" dirty="0"/>
          </a:p>
          <a:p>
            <a:r>
              <a:rPr lang="en-US" sz="900" dirty="0"/>
              <a:t>First, Microsoft Teams solves for the </a:t>
            </a:r>
            <a:r>
              <a:rPr lang="en-US" sz="900" b="1" dirty="0"/>
              <a:t>communication needs </a:t>
            </a:r>
            <a:r>
              <a:rPr lang="en-US" sz="900" dirty="0"/>
              <a:t>of a diverse workforce. </a:t>
            </a:r>
            <a:endParaRPr lang="es-419" sz="900" dirty="0"/>
          </a:p>
          <a:p>
            <a:r>
              <a:rPr lang="en-US" sz="900" dirty="0"/>
              <a:t>Since preview, Microsoft Teams has evolved to include a complete meetings experience, as well as chat, voice and video - </a:t>
            </a:r>
            <a:endParaRPr lang="es-419" sz="900" dirty="0"/>
          </a:p>
          <a:p>
            <a:r>
              <a:rPr lang="en-US" sz="900" dirty="0"/>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dirty="0"/>
          </a:p>
          <a:p>
            <a:r>
              <a:rPr lang="en-US" sz="900" dirty="0"/>
              <a:t> </a:t>
            </a:r>
            <a:endParaRPr lang="es-419" sz="900" dirty="0"/>
          </a:p>
          <a:p>
            <a:r>
              <a:rPr lang="en-US" sz="900" dirty="0"/>
              <a:t>[COLLABORATE]</a:t>
            </a:r>
            <a:endParaRPr lang="es-419" sz="900" dirty="0"/>
          </a:p>
          <a:p>
            <a:r>
              <a:rPr lang="en-US" sz="900" dirty="0"/>
              <a:t>When it comes to </a:t>
            </a:r>
            <a:r>
              <a:rPr lang="en-US" sz="900" b="1" dirty="0"/>
              <a:t>collaboration</a:t>
            </a:r>
            <a:r>
              <a:rPr lang="en-US" sz="900" dirty="0"/>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dirty="0"/>
          </a:p>
          <a:p>
            <a:r>
              <a:rPr lang="en-US" sz="900" dirty="0"/>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dirty="0"/>
          </a:p>
          <a:p>
            <a:r>
              <a:rPr lang="en-US" sz="900" dirty="0"/>
              <a:t> </a:t>
            </a:r>
            <a:endParaRPr lang="es-419" sz="900" dirty="0"/>
          </a:p>
          <a:p>
            <a:r>
              <a:rPr lang="en-US" sz="900" dirty="0"/>
              <a:t>[CUSTOMIZE]</a:t>
            </a:r>
            <a:endParaRPr lang="es-419" sz="900" dirty="0"/>
          </a:p>
          <a:p>
            <a:r>
              <a:rPr lang="en-US" sz="900" dirty="0"/>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dirty="0"/>
              <a:t>customize</a:t>
            </a:r>
            <a:r>
              <a:rPr lang="en-US" sz="900" dirty="0"/>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dirty="0"/>
              <a:t>extensible platform</a:t>
            </a:r>
            <a:r>
              <a:rPr lang="en-US" sz="900" dirty="0"/>
              <a:t>, to enable building apps and to integrate with business processes.</a:t>
            </a:r>
            <a:endParaRPr lang="es-419" sz="900" dirty="0"/>
          </a:p>
          <a:p>
            <a:r>
              <a:rPr lang="en-US" sz="900" dirty="0"/>
              <a:t> </a:t>
            </a:r>
            <a:endParaRPr lang="es-419" sz="900" dirty="0"/>
          </a:p>
          <a:p>
            <a:r>
              <a:rPr lang="en-US" sz="900" dirty="0"/>
              <a:t>[WORK WITH CONFIDENCE]</a:t>
            </a:r>
            <a:endParaRPr lang="es-419" sz="900" dirty="0"/>
          </a:p>
          <a:p>
            <a:r>
              <a:rPr lang="en-US" sz="900" dirty="0"/>
              <a:t>Microsoft Teams comes with the enterprise grade security, compliance and manageability that you expect from Office 365 which customers tell us is a huge value add for them.</a:t>
            </a:r>
            <a:endParaRPr lang="es-419" sz="900" dirty="0"/>
          </a:p>
          <a:p>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491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6.xml"/><Relationship Id="rId4" Type="http://schemas.openxmlformats.org/officeDocument/2006/relationships/image" Target="../media/image19.sv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7.xml"/><Relationship Id="rId5" Type="http://schemas.openxmlformats.org/officeDocument/2006/relationships/image" Target="../media/image17.emf"/><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9.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sz="4080" spc="0" baseline="0">
                <a:solidFill>
                  <a:srgbClr val="000000"/>
                </a:solidFill>
              </a:defRPr>
            </a:lvl1pPr>
          </a:lstStyle>
          <a:p>
            <a:r>
              <a:rPr lang="en-US"/>
              <a:t>Title</a:t>
            </a:r>
          </a:p>
        </p:txBody>
      </p:sp>
    </p:spTree>
    <p:extLst>
      <p:ext uri="{BB962C8B-B14F-4D97-AF65-F5344CB8AC3E}">
        <p14:creationId xmlns:p14="http://schemas.microsoft.com/office/powerpoint/2010/main" val="131279071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3"/>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1"/>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73"/>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73"/>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9" y="3247134"/>
            <a:ext cx="2766694" cy="1394459"/>
          </a:xfrm>
          <a:prstGeom prst="rect">
            <a:avLst/>
          </a:prstGeom>
          <a:effectLst/>
        </p:spPr>
      </p:pic>
    </p:spTree>
    <p:extLst>
      <p:ext uri="{BB962C8B-B14F-4D97-AF65-F5344CB8AC3E}">
        <p14:creationId xmlns:p14="http://schemas.microsoft.com/office/powerpoint/2010/main" val="351000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3"/>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1"/>
            <a:ext cx="2745604" cy="282513"/>
          </a:xfrm>
          <a:solidFill>
            <a:srgbClr val="E6E6E6">
              <a:alpha val="75000"/>
            </a:srgbClr>
          </a:solidFill>
        </p:spPr>
        <p:txBody>
          <a:bodyPr/>
          <a:lstStyle>
            <a:lvl1pPr marL="0" marR="0" indent="0" algn="r"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2"/>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215837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99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2006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636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431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26946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7053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1234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2"/>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3" y="297917"/>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3"/>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6"/>
            <a:ext cx="3844882" cy="313904"/>
          </a:xfrm>
        </p:spPr>
        <p:txBody>
          <a:bodyPr/>
          <a:lstStyle>
            <a:lvl1pPr marL="0" indent="0">
              <a:buNone/>
              <a:defRPr sz="204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Tree>
    <p:extLst>
      <p:ext uri="{BB962C8B-B14F-4D97-AF65-F5344CB8AC3E}">
        <p14:creationId xmlns:p14="http://schemas.microsoft.com/office/powerpoint/2010/main" val="7841115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2"/>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2" name="Title 1"/>
          <p:cNvSpPr>
            <a:spLocks noGrp="1"/>
          </p:cNvSpPr>
          <p:nvPr>
            <p:ph type="title" hasCustomPrompt="1"/>
          </p:nvPr>
        </p:nvSpPr>
        <p:spPr>
          <a:xfrm>
            <a:off x="595916"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3" y="297917"/>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17579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3607"/>
            <a:ext cx="6529149" cy="508524"/>
          </a:xfrm>
          <a:noFill/>
        </p:spPr>
        <p:txBody>
          <a:bodyPr wrap="square"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2" y="4056499"/>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2"/>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118708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6529149"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2"/>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232075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6529149"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2"/>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176051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637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10373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32012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496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232121" y="296862"/>
            <a:ext cx="6904778" cy="565027"/>
          </a:xfrm>
        </p:spPr>
        <p:txBody>
          <a:bodyPr/>
          <a:lstStyle>
            <a:lvl1pPr>
              <a:defRPr sz="3672"/>
            </a:lvl1pPr>
          </a:lstStyle>
          <a:p>
            <a:r>
              <a:rPr lang="en-US"/>
              <a:t>Click to edit Master title style</a:t>
            </a:r>
          </a:p>
        </p:txBody>
      </p:sp>
      <p:sp>
        <p:nvSpPr>
          <p:cNvPr id="4" name="Text Placeholder 3"/>
          <p:cNvSpPr>
            <a:spLocks noGrp="1"/>
          </p:cNvSpPr>
          <p:nvPr>
            <p:ph type="body" sz="quarter" idx="10"/>
          </p:nvPr>
        </p:nvSpPr>
        <p:spPr>
          <a:xfrm>
            <a:off x="5232120" y="4868863"/>
            <a:ext cx="6904778" cy="1828800"/>
          </a:xfrm>
        </p:spPr>
        <p:txBody>
          <a:bodyPr wrap="square">
            <a:noAutofit/>
          </a:bodyPr>
          <a:lstStyle>
            <a:lvl1pPr marL="0" indent="0">
              <a:spcBef>
                <a:spcPts val="1800"/>
              </a:spcBef>
              <a:buNone/>
              <a:defRPr sz="2040">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42551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8" y="-1"/>
            <a:ext cx="6117658"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8262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130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6860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772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7201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28726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7644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90877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8" y="-1"/>
            <a:ext cx="6117658"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70072934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8" y="1"/>
            <a:ext cx="6117658"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Tree>
    <p:extLst>
      <p:ext uri="{BB962C8B-B14F-4D97-AF65-F5344CB8AC3E}">
        <p14:creationId xmlns:p14="http://schemas.microsoft.com/office/powerpoint/2010/main" val="12042412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8" y="1"/>
            <a:ext cx="6117658"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309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8" y="1"/>
            <a:ext cx="6117658"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032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8" y="1"/>
            <a:ext cx="6117658"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80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097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8760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55915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992360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8"/>
            <a:ext cx="11567160" cy="1284847"/>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2833645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7995" y="2164317"/>
            <a:ext cx="5664356" cy="2421972"/>
          </a:xfrm>
        </p:spPr>
        <p:txBody>
          <a:bodyPr wrap="square" lIns="0" tIns="0" rIns="0" bIns="0">
            <a:noAutofit/>
          </a:bodyPr>
          <a:lstStyle>
            <a:lvl1pPr marL="0" marR="0" indent="0" algn="l" defTabSz="932384"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37995" y="447521"/>
            <a:ext cx="5664356" cy="565027"/>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334127" y="2"/>
            <a:ext cx="6102349" cy="6994525"/>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 </a:t>
            </a:r>
          </a:p>
        </p:txBody>
      </p:sp>
    </p:spTree>
    <p:extLst>
      <p:ext uri="{BB962C8B-B14F-4D97-AF65-F5344CB8AC3E}">
        <p14:creationId xmlns:p14="http://schemas.microsoft.com/office/powerpoint/2010/main" val="2650460455"/>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3" y="1212853"/>
            <a:ext cx="11887200" cy="1629933"/>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85" indent="0">
              <a:buNone/>
              <a:defRPr/>
            </a:lvl3pPr>
            <a:lvl4pPr marL="447969" indent="0">
              <a:buNone/>
              <a:defRPr/>
            </a:lvl4pPr>
            <a:lvl5pPr marL="6719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8116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40"/>
            <a:ext cx="11889564" cy="676593"/>
          </a:xfrm>
        </p:spPr>
        <p:txBody>
          <a:bodyPr/>
          <a:lstStyle>
            <a:lvl1pPr marL="0" algn="l" defTabSz="913702" rtl="0" eaLnBrk="1" latinLnBrk="0" hangingPunct="1">
              <a:spcBef>
                <a:spcPct val="0"/>
              </a:spcBef>
              <a:buNone/>
              <a:defRPr lang="en-US" sz="4397"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 name="Text Placeholder 5"/>
          <p:cNvSpPr>
            <a:spLocks noGrp="1"/>
          </p:cNvSpPr>
          <p:nvPr>
            <p:ph type="body" sz="quarter" idx="11"/>
          </p:nvPr>
        </p:nvSpPr>
        <p:spPr>
          <a:xfrm>
            <a:off x="274641" y="1212849"/>
            <a:ext cx="11887200" cy="1515501"/>
          </a:xfrm>
        </p:spPr>
        <p:txBody>
          <a:bodyPr/>
          <a:lstStyle>
            <a:lvl1pPr marL="0" indent="0">
              <a:spcBef>
                <a:spcPts val="0"/>
              </a:spcBef>
              <a:spcAft>
                <a:spcPts val="1197"/>
              </a:spcAft>
              <a:buNone/>
              <a:defRPr lang="en-US" sz="2800" kern="1200" spc="-30" baseline="0" dirty="0">
                <a:solidFill>
                  <a:schemeClr val="accent1"/>
                </a:solidFill>
                <a:latin typeface="+mn-lt"/>
                <a:ea typeface="+mn-ea"/>
                <a:cs typeface="Bodoni Std Bold Italic"/>
              </a:defRPr>
            </a:lvl1pPr>
            <a:lvl2pPr marL="0" indent="0">
              <a:spcBef>
                <a:spcPts val="0"/>
              </a:spcBef>
              <a:spcAft>
                <a:spcPts val="1197"/>
              </a:spcAft>
              <a:buFontTx/>
              <a:buNone/>
              <a:defRPr sz="2000"/>
            </a:lvl2pPr>
            <a:lvl3pPr marL="228469" indent="0">
              <a:spcBef>
                <a:spcPts val="0"/>
              </a:spcBef>
              <a:spcAft>
                <a:spcPts val="1197"/>
              </a:spcAft>
              <a:buNone/>
              <a:defRPr/>
            </a:lvl3pPr>
            <a:lvl4pPr marL="456937" indent="0">
              <a:spcBef>
                <a:spcPts val="0"/>
              </a:spcBef>
              <a:spcAft>
                <a:spcPts val="1197"/>
              </a:spcAft>
              <a:buNone/>
              <a:defRPr/>
            </a:lvl4pPr>
            <a:lvl5pPr marL="685405" indent="0">
              <a:spcBef>
                <a:spcPts val="0"/>
              </a:spcBef>
              <a:spcAft>
                <a:spcPts val="1197"/>
              </a:spcAft>
              <a:buNone/>
              <a:defRPr/>
            </a:lvl5pPr>
          </a:lstStyle>
          <a:p>
            <a:pPr marL="0" marR="0" lvl="0" indent="0" algn="l" defTabSz="913873"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387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87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87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87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98498301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3"/>
            <a:ext cx="11533188" cy="411162"/>
          </a:xfrm>
        </p:spPr>
        <p:txBody>
          <a:bodyPr wrap="square" lIns="0" tIns="0" rIns="0" bIns="0">
            <a:spAutoFit/>
          </a:bodyPr>
          <a:lstStyle>
            <a:lvl1pPr>
              <a:lnSpc>
                <a:spcPts val="3196"/>
              </a:lnSpc>
              <a:defRPr sz="2799" strike="noStrike">
                <a:solidFill>
                  <a:srgbClr val="2F2F2F"/>
                </a:solidFill>
              </a:defRPr>
            </a:lvl1pPr>
          </a:lstStyle>
          <a:p>
            <a:r>
              <a:rPr lang="en-US"/>
              <a:t>Title</a:t>
            </a:r>
          </a:p>
        </p:txBody>
      </p:sp>
    </p:spTree>
    <p:extLst>
      <p:ext uri="{BB962C8B-B14F-4D97-AF65-F5344CB8AC3E}">
        <p14:creationId xmlns:p14="http://schemas.microsoft.com/office/powerpoint/2010/main" val="8632955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dirty="0"/>
              <a:t>Q &amp; A</a:t>
            </a:r>
            <a:br>
              <a:rPr lang="en-US" dirty="0"/>
            </a:br>
            <a:endParaRPr lang="en-US" dirty="0"/>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26714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3" y="632784"/>
            <a:ext cx="11533187" cy="411162"/>
          </a:xfrm>
        </p:spPr>
        <p:txBody>
          <a:bodyPr wrap="square" lIns="0" tIns="0" rIns="0" bIns="0" anchor="ctr">
            <a:spAutoFit/>
          </a:bodyPr>
          <a:lstStyle>
            <a:lvl1pPr>
              <a:lnSpc>
                <a:spcPts val="3135"/>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97725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301895"/>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6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249131" y="6388990"/>
            <a:ext cx="3938217" cy="372394"/>
          </a:xfrm>
          <a:prstGeom prst="rect">
            <a:avLst/>
          </a:prstGeom>
        </p:spPr>
        <p:txBody>
          <a:bodyPr vert="horz" lIns="91440" tIns="45720" rIns="91440" bIns="45720" rtlCol="0" anchor="b"/>
          <a:lstStyle>
            <a:lvl1pPr algn="ctr">
              <a:defRPr sz="816">
                <a:solidFill>
                  <a:schemeClr val="tx2"/>
                </a:solidFill>
              </a:defRPr>
            </a:lvl1pPr>
          </a:lstStyle>
          <a:p>
            <a:pPr defTabSz="931289">
              <a:defRPr/>
            </a:pPr>
            <a:endParaRPr lang="en-US">
              <a:solidFill>
                <a:srgbClr val="505050"/>
              </a:solidFill>
            </a:endParaRPr>
          </a:p>
        </p:txBody>
      </p:sp>
      <p:sp>
        <p:nvSpPr>
          <p:cNvPr id="7" name="Slide Number Placeholder 5"/>
          <p:cNvSpPr>
            <a:spLocks noGrp="1"/>
          </p:cNvSpPr>
          <p:nvPr>
            <p:ph type="sldNum" sz="quarter" idx="4"/>
          </p:nvPr>
        </p:nvSpPr>
        <p:spPr>
          <a:xfrm>
            <a:off x="8187348" y="6388990"/>
            <a:ext cx="3938217" cy="372394"/>
          </a:xfrm>
          <a:prstGeom prst="rect">
            <a:avLst/>
          </a:prstGeom>
        </p:spPr>
        <p:txBody>
          <a:bodyPr vert="horz" lIns="91440" tIns="45720" rIns="91440" bIns="45720" rtlCol="0" anchor="b"/>
          <a:lstStyle>
            <a:lvl1pPr algn="r">
              <a:defRPr sz="816">
                <a:solidFill>
                  <a:schemeClr val="tx2"/>
                </a:solidFill>
              </a:defRPr>
            </a:lvl1pPr>
          </a:lstStyle>
          <a:p>
            <a:pPr defTabSz="931289">
              <a:defRPr/>
            </a:pPr>
            <a:fld id="{FE8F78AB-F42F-4814-9F13-9D3CFCC3597B}" type="slidenum">
              <a:rPr lang="en-US" smtClean="0">
                <a:solidFill>
                  <a:srgbClr val="505050"/>
                </a:solidFill>
              </a:rPr>
              <a:pPr defTabSz="931289">
                <a:defRPr/>
              </a:pPr>
              <a:t>‹#›</a:t>
            </a:fld>
            <a:endParaRPr lang="en-US">
              <a:solidFill>
                <a:srgbClr val="505050"/>
              </a:solidFill>
            </a:endParaRPr>
          </a:p>
        </p:txBody>
      </p:sp>
      <p:sp>
        <p:nvSpPr>
          <p:cNvPr id="2" name="Rectangle 1"/>
          <p:cNvSpPr/>
          <p:nvPr userDrawn="1"/>
        </p:nvSpPr>
        <p:spPr>
          <a:xfrm>
            <a:off x="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289"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702353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4975" y="444500"/>
            <a:ext cx="11563350" cy="609398"/>
          </a:xfrm>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24979378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34975" y="444500"/>
            <a:ext cx="11563350" cy="609398"/>
          </a:xfrm>
        </p:spPr>
        <p:txBody>
          <a:bodyPr>
            <a:sp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66368" y="1165754"/>
            <a:ext cx="11503741" cy="55179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16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C64332-8DF4-4C79-9DE1-6E3AC63D4DD7}"/>
              </a:ext>
            </a:extLst>
          </p:cNvPr>
          <p:cNvPicPr>
            <a:picLocks noChangeAspect="1"/>
          </p:cNvPicPr>
          <p:nvPr userDrawn="1"/>
        </p:nvPicPr>
        <p:blipFill>
          <a:blip r:embed="rId2"/>
          <a:stretch>
            <a:fillRect/>
          </a:stretch>
        </p:blipFill>
        <p:spPr>
          <a:xfrm>
            <a:off x="827591" y="-740716"/>
            <a:ext cx="11607396" cy="7735242"/>
          </a:xfrm>
          <a:prstGeom prst="rect">
            <a:avLst/>
          </a:prstGeom>
        </p:spPr>
      </p:pic>
      <p:sp>
        <p:nvSpPr>
          <p:cNvPr id="4" name="Rectangle 3">
            <a:extLst>
              <a:ext uri="{FF2B5EF4-FFF2-40B4-BE49-F238E27FC236}">
                <a16:creationId xmlns:a16="http://schemas.microsoft.com/office/drawing/2014/main" id="{8BF9E244-DEF4-41C5-A219-53840A287B1E}"/>
              </a:ext>
            </a:extLst>
          </p:cNvPr>
          <p:cNvSpPr/>
          <p:nvPr userDrawn="1"/>
        </p:nvSpPr>
        <p:spPr bwMode="auto">
          <a:xfrm>
            <a:off x="-14091" y="0"/>
            <a:ext cx="11854992" cy="6994525"/>
          </a:xfrm>
          <a:prstGeom prst="rect">
            <a:avLst/>
          </a:prstGeom>
          <a:gradFill flip="none" rotWithShape="1">
            <a:gsLst>
              <a:gs pos="24000">
                <a:schemeClr val="accent1"/>
              </a:gs>
              <a:gs pos="97000">
                <a:schemeClr val="accent1">
                  <a:alpha val="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6367" y="3111162"/>
            <a:ext cx="7384158" cy="772202"/>
          </a:xfrm>
          <a:noFill/>
        </p:spPr>
        <p:txBody>
          <a:bodyPr wrap="square" tIns="0" bIns="91440" anchor="b" anchorCtr="0">
            <a:spAutoFit/>
          </a:bodyPr>
          <a:lstStyle>
            <a:lvl1pPr>
              <a:defRPr sz="4896" spc="-102" baseline="0">
                <a:gradFill>
                  <a:gsLst>
                    <a:gs pos="100000">
                      <a:schemeClr val="tx1"/>
                    </a:gs>
                    <a:gs pos="0">
                      <a:schemeClr val="tx1"/>
                    </a:gs>
                  </a:gsLst>
                  <a:lin ang="5400000" scaled="0"/>
                </a:gradFill>
              </a:defRPr>
            </a:lvl1pPr>
          </a:lstStyle>
          <a:p>
            <a:r>
              <a:rPr lang="en-US" dirty="0"/>
              <a:t>Demo</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66367" y="4352150"/>
            <a:ext cx="7384158" cy="339016"/>
          </a:xfrm>
        </p:spPr>
        <p:txBody>
          <a:bodyPr wrap="square" tIns="0" bIns="0">
            <a:spAutoFit/>
          </a:bodyPr>
          <a:lstStyle>
            <a:lvl1pPr>
              <a:defRPr sz="2448">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Demo title</a:t>
            </a:r>
          </a:p>
        </p:txBody>
      </p:sp>
    </p:spTree>
    <p:extLst>
      <p:ext uri="{BB962C8B-B14F-4D97-AF65-F5344CB8AC3E}">
        <p14:creationId xmlns:p14="http://schemas.microsoft.com/office/powerpoint/2010/main" val="4222233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1.33521E-6 -6.03722E-7 L 0.06204 0.10259 " pathEditMode="relative" rAng="0" ptsTypes="AA">
                                      <p:cBhvr>
                                        <p:cTn id="6" dur="3000" fill="hold"/>
                                        <p:tgtEl>
                                          <p:spTgt spid="6"/>
                                        </p:tgtEl>
                                        <p:attrNameLst>
                                          <p:attrName>ppt_x</p:attrName>
                                          <p:attrName>ppt_y</p:attrName>
                                        </p:attrNameLst>
                                      </p:cBhvr>
                                      <p:rCtr x="3102" y="51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0" y="0"/>
            <a:ext cx="12192000" cy="6858000"/>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3642" y="16480"/>
            <a:ext cx="4645517" cy="1250716"/>
          </a:xfrm>
          <a:prstGeom prst="rect">
            <a:avLst/>
          </a:prstGeom>
        </p:spPr>
      </p:pic>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4"/>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110" name="Picture 10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8529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008784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EBB3-0217-E745-9DFB-14F4A3C4C9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3B7FE-5447-9244-848E-1651A318E4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6108F-F83D-4943-A259-684E68CC3A04}"/>
              </a:ext>
            </a:extLst>
          </p:cNvPr>
          <p:cNvSpPr>
            <a:spLocks noGrp="1"/>
          </p:cNvSpPr>
          <p:nvPr>
            <p:ph type="dt" sz="half" idx="10"/>
          </p:nvPr>
        </p:nvSpPr>
        <p:spPr>
          <a:xfrm>
            <a:off x="855008" y="6482889"/>
            <a:ext cx="2798207" cy="372394"/>
          </a:xfrm>
          <a:prstGeom prst="rect">
            <a:avLst/>
          </a:prstGeom>
        </p:spPr>
        <p:txBody>
          <a:bodyPr/>
          <a:lstStyle/>
          <a:p>
            <a:fld id="{1653718D-2B83-EC4C-AB1D-2912FBA694B0}" type="datetimeFigureOut">
              <a:rPr lang="en-US" smtClean="0"/>
              <a:t>11/15/2019</a:t>
            </a:fld>
            <a:endParaRPr lang="en-US"/>
          </a:p>
        </p:txBody>
      </p:sp>
      <p:sp>
        <p:nvSpPr>
          <p:cNvPr id="5" name="Footer Placeholder 4">
            <a:extLst>
              <a:ext uri="{FF2B5EF4-FFF2-40B4-BE49-F238E27FC236}">
                <a16:creationId xmlns:a16="http://schemas.microsoft.com/office/drawing/2014/main" id="{30581553-ECF7-7D43-93A2-78381765D993}"/>
              </a:ext>
            </a:extLst>
          </p:cNvPr>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13DFC5C-8A95-EC40-820D-0A4646B7A6BC}"/>
              </a:ext>
            </a:extLst>
          </p:cNvPr>
          <p:cNvSpPr>
            <a:spLocks noGrp="1"/>
          </p:cNvSpPr>
          <p:nvPr>
            <p:ph type="sldNum" sz="quarter" idx="12"/>
          </p:nvPr>
        </p:nvSpPr>
        <p:spPr>
          <a:xfrm>
            <a:off x="8783260" y="6482889"/>
            <a:ext cx="2798207" cy="372394"/>
          </a:xfrm>
          <a:prstGeom prst="rect">
            <a:avLst/>
          </a:prstGeom>
        </p:spPr>
        <p:txBody>
          <a:bodyPr/>
          <a:lstStyle/>
          <a:p>
            <a:fld id="{C76F1092-266D-CF48-86E0-E052C94D1306}" type="slidenum">
              <a:rPr lang="en-US" smtClean="0"/>
              <a:t>‹#›</a:t>
            </a:fld>
            <a:endParaRPr lang="en-US"/>
          </a:p>
        </p:txBody>
      </p:sp>
    </p:spTree>
    <p:extLst>
      <p:ext uri="{BB962C8B-B14F-4D97-AF65-F5344CB8AC3E}">
        <p14:creationId xmlns:p14="http://schemas.microsoft.com/office/powerpoint/2010/main" val="80509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80" y="-1"/>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4634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582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73"/>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73"/>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974229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138842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607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5831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900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424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49809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2831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2642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58406158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26924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60727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225601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109935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9997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3158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044808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178543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nchor="ctr">
            <a:spAutoFit/>
          </a:bodyPr>
          <a:lstStyle>
            <a:lvl1pPr>
              <a:lnSpc>
                <a:spcPts val="3136"/>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98514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719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513150" y="2202046"/>
            <a:ext cx="5486400" cy="439465"/>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415262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469977"/>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4094" y="1264912"/>
            <a:ext cx="11633286" cy="5112865"/>
          </a:xfrm>
        </p:spPr>
        <p:txBody>
          <a:bodyPr>
            <a:normAutofit/>
          </a:bodyPr>
          <a:lstStyle>
            <a:lvl1pPr marL="0" indent="0">
              <a:buNone/>
              <a:defRPr sz="2448"/>
            </a:lvl1pPr>
            <a:lvl2pPr marL="526104" indent="-233104">
              <a:defRPr sz="2040"/>
            </a:lvl2pPr>
            <a:lvl3pPr marL="992313" indent="-233104">
              <a:defRPr sz="1836"/>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10264816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73"/>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73"/>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656882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160722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551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1974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8953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707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6811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365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6601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49876295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8665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366357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59478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7240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8124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532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479607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94284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E9C7AB-4E2A-4A1D-99E8-317151227C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2" y="0"/>
            <a:ext cx="12434711" cy="6994525"/>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995"/>
            <a:ext cx="12436475" cy="6995521"/>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9" name="MS logo white - EMF" descr="Microsoft logo white text version">
            <a:extLst>
              <a:ext uri="{FF2B5EF4-FFF2-40B4-BE49-F238E27FC236}">
                <a16:creationId xmlns:a16="http://schemas.microsoft.com/office/drawing/2014/main" id="{D67295C3-C994-445C-8DE0-A7E9132748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3574822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78001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167306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779" y="0"/>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3111919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3057763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8021879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4"/>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17598509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78D4"/>
                </a:solidFill>
              </a:defRPr>
            </a:lvl1pPr>
          </a:lstStyle>
          <a:p>
            <a:r>
              <a:rPr lang="en-US"/>
              <a:t>Title</a:t>
            </a:r>
          </a:p>
        </p:txBody>
      </p:sp>
    </p:spTree>
    <p:extLst>
      <p:ext uri="{BB962C8B-B14F-4D97-AF65-F5344CB8AC3E}">
        <p14:creationId xmlns:p14="http://schemas.microsoft.com/office/powerpoint/2010/main" val="175609510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75537"/>
            <a:ext cx="10290492" cy="498384"/>
          </a:xfrm>
          <a:prstGeom prst="rect">
            <a:avLst/>
          </a:prstGeom>
        </p:spPr>
        <p:txBody>
          <a:bodyPr vert="horz" wrap="square" lIns="0" tIns="0" rIns="0" bIns="0" rtlCol="0" anchor="t">
            <a:noAutofit/>
          </a:bodyPr>
          <a:lstStyle>
            <a:lvl1pPr>
              <a:lnSpc>
                <a:spcPct val="100000"/>
              </a:lnSpc>
              <a:defRPr sz="2856" spc="0" baseline="0">
                <a:solidFill>
                  <a:srgbClr val="0078D4"/>
                </a:solidFill>
                <a:latin typeface="+mj-lt"/>
              </a:defRPr>
            </a:lvl1pPr>
          </a:lstStyle>
          <a:p>
            <a:r>
              <a:rPr lang="en-US"/>
              <a:t>Title</a:t>
            </a:r>
          </a:p>
        </p:txBody>
      </p:sp>
      <p:sp>
        <p:nvSpPr>
          <p:cNvPr id="2" name="Isosceles Triangle 1">
            <a:extLst>
              <a:ext uri="{FF2B5EF4-FFF2-40B4-BE49-F238E27FC236}">
                <a16:creationId xmlns:a16="http://schemas.microsoft.com/office/drawing/2014/main" id="{7751446A-A1A6-408A-97AF-950C908DFD68}"/>
              </a:ext>
            </a:extLst>
          </p:cNvPr>
          <p:cNvSpPr/>
          <p:nvPr userDrawn="1"/>
        </p:nvSpPr>
        <p:spPr bwMode="auto">
          <a:xfrm rot="10800000" flipH="1">
            <a:off x="10521390" y="0"/>
            <a:ext cx="1915085" cy="912761"/>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D0C80C0A-33B7-4D91-81A3-D1382831C5DE}"/>
              </a:ext>
            </a:extLst>
          </p:cNvPr>
          <p:cNvPicPr>
            <a:picLocks noChangeAspect="1"/>
          </p:cNvPicPr>
          <p:nvPr userDrawn="1"/>
        </p:nvPicPr>
        <p:blipFill>
          <a:blip r:embed="rId2"/>
          <a:stretch>
            <a:fillRect/>
          </a:stretch>
        </p:blipFill>
        <p:spPr>
          <a:xfrm>
            <a:off x="11864509" y="98057"/>
            <a:ext cx="414549" cy="414490"/>
          </a:xfrm>
          <a:prstGeom prst="rect">
            <a:avLst/>
          </a:prstGeom>
        </p:spPr>
      </p:pic>
    </p:spTree>
    <p:extLst>
      <p:ext uri="{BB962C8B-B14F-4D97-AF65-F5344CB8AC3E}">
        <p14:creationId xmlns:p14="http://schemas.microsoft.com/office/powerpoint/2010/main" val="7081202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0"/>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306979612"/>
      </p:ext>
    </p:extLst>
  </p:cSld>
  <p:clrMapOvr>
    <a:masterClrMapping/>
  </p:clrMapOvr>
  <p:transition>
    <p:fade/>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6"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50981239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2188559"/>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60"/>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869726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Graphic layout: three columns graphic and text">
    <p:spTree>
      <p:nvGrpSpPr>
        <p:cNvPr id="1" name=""/>
        <p:cNvGrpSpPr/>
        <p:nvPr/>
      </p:nvGrpSpPr>
      <p:grpSpPr>
        <a:xfrm>
          <a:off x="0" y="0"/>
          <a:ext cx="0" cy="0"/>
          <a:chOff x="0" y="0"/>
          <a:chExt cx="0" cy="0"/>
        </a:xfrm>
      </p:grpSpPr>
      <p:sp>
        <p:nvSpPr>
          <p:cNvPr id="3" name="Rectangle 2"/>
          <p:cNvSpPr/>
          <p:nvPr/>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34976"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367213"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289926"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26028767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291702"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339461"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87219"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34977"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9"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1"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53722627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0994932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598520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697593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3408451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42408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300061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07233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6B3A-E429-4567-95B4-61593CB8569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pt-PT"/>
          </a:p>
        </p:txBody>
      </p:sp>
      <p:sp>
        <p:nvSpPr>
          <p:cNvPr id="3" name="Subtitle 2">
            <a:extLst>
              <a:ext uri="{FF2B5EF4-FFF2-40B4-BE49-F238E27FC236}">
                <a16:creationId xmlns:a16="http://schemas.microsoft.com/office/drawing/2014/main" id="{176F2C2E-1949-4FA4-9F28-6C8C8A9FC098}"/>
              </a:ext>
            </a:extLst>
          </p:cNvPr>
          <p:cNvSpPr>
            <a:spLocks noGrp="1"/>
          </p:cNvSpPr>
          <p:nvPr>
            <p:ph type="subTitle" idx="1"/>
          </p:nvPr>
        </p:nvSpPr>
        <p:spPr>
          <a:xfrm>
            <a:off x="1554560" y="3673745"/>
            <a:ext cx="9327356" cy="339067"/>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7A57BBAC-DFC3-48DB-A70A-20AF0BB6BFB9}"/>
              </a:ext>
            </a:extLst>
          </p:cNvPr>
          <p:cNvSpPr>
            <a:spLocks noGrp="1"/>
          </p:cNvSpPr>
          <p:nvPr>
            <p:ph type="dt" sz="half" idx="10"/>
          </p:nvPr>
        </p:nvSpPr>
        <p:spPr/>
        <p:txBody>
          <a:bodyPr/>
          <a:lstStyle/>
          <a:p>
            <a:fld id="{002C9A58-8F6B-4204-8263-00770F849E87}" type="datetimeFigureOut">
              <a:rPr lang="pt-PT" smtClean="0"/>
              <a:t>15/11/2019</a:t>
            </a:fld>
            <a:endParaRPr lang="pt-PT"/>
          </a:p>
        </p:txBody>
      </p:sp>
      <p:sp>
        <p:nvSpPr>
          <p:cNvPr id="5" name="Footer Placeholder 4">
            <a:extLst>
              <a:ext uri="{FF2B5EF4-FFF2-40B4-BE49-F238E27FC236}">
                <a16:creationId xmlns:a16="http://schemas.microsoft.com/office/drawing/2014/main" id="{CE0BB633-32C7-47BE-9399-CA8CA80EA5C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DAF27B30-A380-49E9-938E-ED4CF2F633B8}"/>
              </a:ext>
            </a:extLst>
          </p:cNvPr>
          <p:cNvSpPr>
            <a:spLocks noGrp="1"/>
          </p:cNvSpPr>
          <p:nvPr>
            <p:ph type="sldNum" sz="quarter" idx="12"/>
          </p:nvPr>
        </p:nvSpPr>
        <p:spPr/>
        <p:txBody>
          <a:bodyPr/>
          <a:lstStyle/>
          <a:p>
            <a:fld id="{46088051-421A-45C0-A2A6-0AB0C58D44FA}" type="slidenum">
              <a:rPr lang="pt-PT" smtClean="0"/>
              <a:t>‹#›</a:t>
            </a:fld>
            <a:endParaRPr lang="pt-PT"/>
          </a:p>
        </p:txBody>
      </p:sp>
    </p:spTree>
    <p:extLst>
      <p:ext uri="{BB962C8B-B14F-4D97-AF65-F5344CB8AC3E}">
        <p14:creationId xmlns:p14="http://schemas.microsoft.com/office/powerpoint/2010/main" val="21807057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9820-ABB2-42CC-BBA5-11E14B6EEC4A}"/>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C35B8F16-936D-43AB-B774-6246C497D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702A87ED-5E0C-4DE7-8DC3-A655119BB366}"/>
              </a:ext>
            </a:extLst>
          </p:cNvPr>
          <p:cNvSpPr>
            <a:spLocks noGrp="1"/>
          </p:cNvSpPr>
          <p:nvPr>
            <p:ph type="dt" sz="half" idx="10"/>
          </p:nvPr>
        </p:nvSpPr>
        <p:spPr/>
        <p:txBody>
          <a:bodyPr/>
          <a:lstStyle/>
          <a:p>
            <a:fld id="{002C9A58-8F6B-4204-8263-00770F849E87}" type="datetimeFigureOut">
              <a:rPr lang="pt-PT" smtClean="0"/>
              <a:t>15/11/2019</a:t>
            </a:fld>
            <a:endParaRPr lang="pt-PT"/>
          </a:p>
        </p:txBody>
      </p:sp>
      <p:sp>
        <p:nvSpPr>
          <p:cNvPr id="5" name="Footer Placeholder 4">
            <a:extLst>
              <a:ext uri="{FF2B5EF4-FFF2-40B4-BE49-F238E27FC236}">
                <a16:creationId xmlns:a16="http://schemas.microsoft.com/office/drawing/2014/main" id="{8D838052-EA01-433A-8C66-EA60E547CCD1}"/>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22DF52B3-3A32-4F03-B7F0-78D85E2AD910}"/>
              </a:ext>
            </a:extLst>
          </p:cNvPr>
          <p:cNvSpPr>
            <a:spLocks noGrp="1"/>
          </p:cNvSpPr>
          <p:nvPr>
            <p:ph type="sldNum" sz="quarter" idx="12"/>
          </p:nvPr>
        </p:nvSpPr>
        <p:spPr/>
        <p:txBody>
          <a:bodyPr/>
          <a:lstStyle/>
          <a:p>
            <a:fld id="{46088051-421A-45C0-A2A6-0AB0C58D44FA}" type="slidenum">
              <a:rPr lang="pt-PT" smtClean="0"/>
              <a:t>‹#›</a:t>
            </a:fld>
            <a:endParaRPr lang="pt-PT"/>
          </a:p>
        </p:txBody>
      </p:sp>
    </p:spTree>
    <p:extLst>
      <p:ext uri="{BB962C8B-B14F-4D97-AF65-F5344CB8AC3E}">
        <p14:creationId xmlns:p14="http://schemas.microsoft.com/office/powerpoint/2010/main" val="3385767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187922801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3877" rtl="0" eaLnBrk="1" latinLnBrk="0" hangingPunct="1">
              <a:spcBef>
                <a:spcPct val="0"/>
              </a:spcBef>
              <a:buNone/>
              <a:defRPr lang="en-US" sz="3998"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23081624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68990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8D4"/>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57BBAC-DFC3-48DB-A70A-20AF0BB6BFB9}"/>
              </a:ext>
            </a:extLst>
          </p:cNvPr>
          <p:cNvSpPr>
            <a:spLocks noGrp="1"/>
          </p:cNvSpPr>
          <p:nvPr>
            <p:ph type="dt" sz="half" idx="10"/>
          </p:nvPr>
        </p:nvSpPr>
        <p:spPr>
          <a:xfrm>
            <a:off x="855008" y="6482889"/>
            <a:ext cx="2798207" cy="372394"/>
          </a:xfrm>
          <a:prstGeom prst="rect">
            <a:avLst/>
          </a:prstGeom>
        </p:spPr>
        <p:txBody>
          <a:bodyPr/>
          <a:lstStyle/>
          <a:p>
            <a:fld id="{002C9A58-8F6B-4204-8263-00770F849E87}" type="datetimeFigureOut">
              <a:rPr lang="pt-PT" smtClean="0"/>
              <a:t>15/11/2019</a:t>
            </a:fld>
            <a:endParaRPr lang="pt-PT"/>
          </a:p>
        </p:txBody>
      </p:sp>
      <p:sp>
        <p:nvSpPr>
          <p:cNvPr id="5" name="Footer Placeholder 4">
            <a:extLst>
              <a:ext uri="{FF2B5EF4-FFF2-40B4-BE49-F238E27FC236}">
                <a16:creationId xmlns:a16="http://schemas.microsoft.com/office/drawing/2014/main" id="{CE0BB633-32C7-47BE-9399-CA8CA80EA5C2}"/>
              </a:ext>
            </a:extLst>
          </p:cNvPr>
          <p:cNvSpPr>
            <a:spLocks noGrp="1"/>
          </p:cNvSpPr>
          <p:nvPr>
            <p:ph type="ftr" sz="quarter" idx="11"/>
          </p:nvPr>
        </p:nvSpPr>
        <p:spPr>
          <a:xfrm>
            <a:off x="4119583" y="6482889"/>
            <a:ext cx="4197310" cy="372394"/>
          </a:xfrm>
          <a:prstGeom prst="rect">
            <a:avLst/>
          </a:prstGeom>
        </p:spPr>
        <p:txBody>
          <a:bodyPr/>
          <a:lstStyle/>
          <a:p>
            <a:endParaRPr lang="pt-PT"/>
          </a:p>
        </p:txBody>
      </p:sp>
      <p:sp>
        <p:nvSpPr>
          <p:cNvPr id="6" name="Slide Number Placeholder 5">
            <a:extLst>
              <a:ext uri="{FF2B5EF4-FFF2-40B4-BE49-F238E27FC236}">
                <a16:creationId xmlns:a16="http://schemas.microsoft.com/office/drawing/2014/main" id="{DAF27B30-A380-49E9-938E-ED4CF2F633B8}"/>
              </a:ext>
            </a:extLst>
          </p:cNvPr>
          <p:cNvSpPr>
            <a:spLocks noGrp="1"/>
          </p:cNvSpPr>
          <p:nvPr>
            <p:ph type="sldNum" sz="quarter" idx="12"/>
          </p:nvPr>
        </p:nvSpPr>
        <p:spPr>
          <a:xfrm>
            <a:off x="8783260" y="6482889"/>
            <a:ext cx="2798207" cy="372394"/>
          </a:xfrm>
          <a:prstGeom prst="rect">
            <a:avLst/>
          </a:prstGeom>
        </p:spPr>
        <p:txBody>
          <a:bodyPr/>
          <a:lstStyle/>
          <a:p>
            <a:fld id="{46088051-421A-45C0-A2A6-0AB0C58D44FA}" type="slidenum">
              <a:rPr lang="pt-PT" smtClean="0"/>
              <a:t>‹#›</a:t>
            </a:fld>
            <a:endParaRPr lang="pt-PT"/>
          </a:p>
        </p:txBody>
      </p:sp>
      <p:sp>
        <p:nvSpPr>
          <p:cNvPr id="8" name="Text Placeholder 4">
            <a:extLst>
              <a:ext uri="{FF2B5EF4-FFF2-40B4-BE49-F238E27FC236}">
                <a16:creationId xmlns:a16="http://schemas.microsoft.com/office/drawing/2014/main" id="{8A336362-3928-49E3-B9CD-8C0A8444A154}"/>
              </a:ext>
            </a:extLst>
          </p:cNvPr>
          <p:cNvSpPr>
            <a:spLocks noGrp="1"/>
          </p:cNvSpPr>
          <p:nvPr>
            <p:ph type="body" sz="quarter" idx="13" hasCustomPrompt="1"/>
          </p:nvPr>
        </p:nvSpPr>
        <p:spPr>
          <a:xfrm>
            <a:off x="492567" y="4755554"/>
            <a:ext cx="7358486" cy="508524"/>
          </a:xfrm>
        </p:spPr>
        <p:txBody>
          <a:bodyPr>
            <a:noAutofit/>
          </a:bodyPr>
          <a:lstStyle>
            <a:lvl1pPr marL="0" indent="0">
              <a:spcBef>
                <a:spcPts val="0"/>
              </a:spcBef>
              <a:buNone/>
              <a:defRPr spc="-71" baseline="0">
                <a:solidFill>
                  <a:schemeClr val="bg1"/>
                </a:solidFill>
                <a:latin typeface="+mj-lt"/>
              </a:defRPr>
            </a:lvl1pPr>
          </a:lstStyle>
          <a:p>
            <a:pPr lvl="0"/>
            <a:r>
              <a:rPr lang="en-US"/>
              <a:t>Speaker Title</a:t>
            </a:r>
          </a:p>
        </p:txBody>
      </p:sp>
      <p:grpSp>
        <p:nvGrpSpPr>
          <p:cNvPr id="9" name="Group 8">
            <a:extLst>
              <a:ext uri="{FF2B5EF4-FFF2-40B4-BE49-F238E27FC236}">
                <a16:creationId xmlns:a16="http://schemas.microsoft.com/office/drawing/2014/main" id="{A153B9A7-828D-4F85-816D-3C428E034BDD}"/>
              </a:ext>
            </a:extLst>
          </p:cNvPr>
          <p:cNvGrpSpPr>
            <a:grpSpLocks noChangeAspect="1"/>
          </p:cNvGrpSpPr>
          <p:nvPr userDrawn="1"/>
        </p:nvGrpSpPr>
        <p:grpSpPr bwMode="black">
          <a:xfrm>
            <a:off x="492567" y="550060"/>
            <a:ext cx="1197172" cy="256982"/>
            <a:chOff x="457200" y="1643393"/>
            <a:chExt cx="4492753" cy="964540"/>
          </a:xfrm>
        </p:grpSpPr>
        <p:pic>
          <p:nvPicPr>
            <p:cNvPr id="10" name="Picture 9">
              <a:extLst>
                <a:ext uri="{FF2B5EF4-FFF2-40B4-BE49-F238E27FC236}">
                  <a16:creationId xmlns:a16="http://schemas.microsoft.com/office/drawing/2014/main" id="{DBD88D51-AE16-4D5E-A7F6-1F86826A426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7A8D53-9523-40DB-B37C-A3C1BCBEDA1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2" name="Title 1">
            <a:extLst>
              <a:ext uri="{FF2B5EF4-FFF2-40B4-BE49-F238E27FC236}">
                <a16:creationId xmlns:a16="http://schemas.microsoft.com/office/drawing/2014/main" id="{0F9B2FA6-97F8-4F73-B6CC-91B13B020F4E}"/>
              </a:ext>
            </a:extLst>
          </p:cNvPr>
          <p:cNvSpPr>
            <a:spLocks noGrp="1"/>
          </p:cNvSpPr>
          <p:nvPr>
            <p:ph type="title" hasCustomPrompt="1"/>
          </p:nvPr>
        </p:nvSpPr>
        <p:spPr>
          <a:xfrm>
            <a:off x="492567" y="2530701"/>
            <a:ext cx="7358486" cy="2034095"/>
          </a:xfrm>
        </p:spPr>
        <p:txBody>
          <a:bodyPr anchor="b" anchorCtr="0"/>
          <a:lstStyle>
            <a:lvl1pPr>
              <a:spcBef>
                <a:spcPts val="0"/>
              </a:spcBef>
              <a:defRPr sz="7343" spc="-153" baseline="0">
                <a:gradFill>
                  <a:gsLst>
                    <a:gs pos="1250">
                      <a:schemeClr val="bg1"/>
                    </a:gs>
                    <a:gs pos="9900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40551094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16.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16.emf"/><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theme" Target="../theme/theme5.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image" Target="../media/image16.emf"/><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image" Target="../media/image16.emf"/><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theme" Target="../theme/theme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9" r:id="rId20"/>
    <p:sldLayoutId id="2147483849" r:id="rId21"/>
    <p:sldLayoutId id="2147483850"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8" name="Title 1">
            <a:extLst>
              <a:ext uri="{FF2B5EF4-FFF2-40B4-BE49-F238E27FC236}">
                <a16:creationId xmlns:a16="http://schemas.microsoft.com/office/drawing/2014/main" id="{BA7F9527-FB50-4DB3-ADDA-7EF85CE4522E}"/>
              </a:ext>
            </a:extLst>
          </p:cNvPr>
          <p:cNvSpPr txBox="1">
            <a:spLocks/>
          </p:cNvSpPr>
          <p:nvPr userDrawn="1"/>
        </p:nvSpPr>
        <p:spPr>
          <a:xfrm>
            <a:off x="434975" y="449264"/>
            <a:ext cx="11563350" cy="77311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lnSpc>
                <a:spcPct val="90000"/>
              </a:lnSpc>
              <a:spcAft>
                <a:spcPts val="1199"/>
              </a:spcAft>
              <a:defRPr/>
            </a:pPr>
            <a:endParaRPr lang="en-US" sz="3672">
              <a:solidFill>
                <a:schemeClr val="tx2"/>
              </a:solidFill>
            </a:endParaRPr>
          </a:p>
        </p:txBody>
      </p:sp>
      <p:sp>
        <p:nvSpPr>
          <p:cNvPr id="50" name="Rectangle 49">
            <a:extLst>
              <a:ext uri="{FF2B5EF4-FFF2-40B4-BE49-F238E27FC236}">
                <a16:creationId xmlns:a16="http://schemas.microsoft.com/office/drawing/2014/main" id="{35A28B2A-3E1B-4945-B55D-4436C6469499}"/>
              </a:ext>
            </a:extLst>
          </p:cNvPr>
          <p:cNvSpPr/>
          <p:nvPr userDrawn="1"/>
        </p:nvSpPr>
        <p:spPr>
          <a:xfrm>
            <a:off x="1223588" y="2319910"/>
            <a:ext cx="6218238" cy="600293"/>
          </a:xfrm>
          <a:prstGeom prst="rect">
            <a:avLst/>
          </a:prstGeom>
        </p:spPr>
        <p:txBody>
          <a:bodyPr>
            <a:spAutoFit/>
          </a:bodyPr>
          <a:lstStyle/>
          <a:p>
            <a:pPr lvl="0"/>
            <a:r>
              <a:rPr lang="en-US" sz="1873"/>
              <a:t>Change conversations with bots and compose extensions </a:t>
            </a:r>
          </a:p>
          <a:p>
            <a:r>
              <a:rPr lang="en-US" sz="1428">
                <a:solidFill>
                  <a:schemeClr val="accent1"/>
                </a:solidFill>
                <a:latin typeface="+mj-lt"/>
              </a:rPr>
              <a:t>Microsoft Teams</a:t>
            </a:r>
          </a:p>
        </p:txBody>
      </p:sp>
      <p:sp>
        <p:nvSpPr>
          <p:cNvPr id="51" name="Rectangle 50">
            <a:extLst>
              <a:ext uri="{FF2B5EF4-FFF2-40B4-BE49-F238E27FC236}">
                <a16:creationId xmlns:a16="http://schemas.microsoft.com/office/drawing/2014/main" id="{A11437B5-7A71-4BBD-95DB-39ADCFA16ADC}"/>
              </a:ext>
            </a:extLst>
          </p:cNvPr>
          <p:cNvSpPr/>
          <p:nvPr userDrawn="1"/>
        </p:nvSpPr>
        <p:spPr>
          <a:xfrm>
            <a:off x="1223588" y="4763421"/>
            <a:ext cx="6218238" cy="612243"/>
          </a:xfrm>
          <a:prstGeom prst="rect">
            <a:avLst/>
          </a:prstGeom>
        </p:spPr>
        <p:txBody>
          <a:bodyPr>
            <a:spAutoFit/>
          </a:bodyPr>
          <a:lstStyle/>
          <a:p>
            <a:pPr lvl="0"/>
            <a:r>
              <a:rPr lang="en-US" sz="1873"/>
              <a:t>Streamline workflows with an adaptive card in e-mail </a:t>
            </a:r>
          </a:p>
          <a:p>
            <a:pPr marL="0" lvl="1"/>
            <a:r>
              <a:rPr lang="en-US" sz="1428">
                <a:solidFill>
                  <a:schemeClr val="accent1"/>
                </a:solidFill>
                <a:latin typeface="+mj-lt"/>
              </a:rPr>
              <a:t>Microsoft Outlook</a:t>
            </a:r>
          </a:p>
        </p:txBody>
      </p:sp>
      <p:sp>
        <p:nvSpPr>
          <p:cNvPr id="52" name="bot_3" title="Icon of two chevron brackets with two dots between them">
            <a:extLst>
              <a:ext uri="{FF2B5EF4-FFF2-40B4-BE49-F238E27FC236}">
                <a16:creationId xmlns:a16="http://schemas.microsoft.com/office/drawing/2014/main" id="{B868AE4E-B8A9-49A4-B594-55CC9CCD720D}"/>
              </a:ext>
            </a:extLst>
          </p:cNvPr>
          <p:cNvSpPr>
            <a:spLocks noChangeAspect="1" noEditPoints="1"/>
          </p:cNvSpPr>
          <p:nvPr userDrawn="1"/>
        </p:nvSpPr>
        <p:spPr bwMode="auto">
          <a:xfrm>
            <a:off x="434975" y="2447724"/>
            <a:ext cx="467376" cy="335295"/>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53" name="PostUpdateLegacy_E1D7" title="Icon of an article, feed, or social media thread">
            <a:extLst>
              <a:ext uri="{FF2B5EF4-FFF2-40B4-BE49-F238E27FC236}">
                <a16:creationId xmlns:a16="http://schemas.microsoft.com/office/drawing/2014/main" id="{C46381F8-41C1-4309-90F6-CC92927F7395}"/>
              </a:ext>
            </a:extLst>
          </p:cNvPr>
          <p:cNvSpPr>
            <a:spLocks noChangeAspect="1" noEditPoints="1"/>
          </p:cNvSpPr>
          <p:nvPr userDrawn="1"/>
        </p:nvSpPr>
        <p:spPr bwMode="auto">
          <a:xfrm>
            <a:off x="338827" y="4909391"/>
            <a:ext cx="513005" cy="263610"/>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54" name="Rectangle 53">
            <a:extLst>
              <a:ext uri="{FF2B5EF4-FFF2-40B4-BE49-F238E27FC236}">
                <a16:creationId xmlns:a16="http://schemas.microsoft.com/office/drawing/2014/main" id="{D64BE52E-FE04-471B-B362-F4E9653A4041}"/>
              </a:ext>
            </a:extLst>
          </p:cNvPr>
          <p:cNvSpPr/>
          <p:nvPr userDrawn="1"/>
        </p:nvSpPr>
        <p:spPr>
          <a:xfrm>
            <a:off x="1201862" y="5414479"/>
            <a:ext cx="6218238" cy="612243"/>
          </a:xfrm>
          <a:prstGeom prst="rect">
            <a:avLst/>
          </a:prstGeom>
        </p:spPr>
        <p:txBody>
          <a:bodyPr>
            <a:spAutoFit/>
          </a:bodyPr>
          <a:lstStyle/>
          <a:p>
            <a:pPr lvl="0"/>
            <a:r>
              <a:rPr lang="en-US" sz="1873"/>
              <a:t>Extend core productivity tools with an add-in</a:t>
            </a:r>
          </a:p>
          <a:p>
            <a:pPr marL="0" lvl="1"/>
            <a:r>
              <a:rPr lang="en-US" sz="1428">
                <a:solidFill>
                  <a:schemeClr val="accent1"/>
                </a:solidFill>
                <a:latin typeface="+mj-lt"/>
              </a:rPr>
              <a:t>Microsoft Word, Excel, and PowerPoint</a:t>
            </a:r>
          </a:p>
        </p:txBody>
      </p:sp>
      <p:sp>
        <p:nvSpPr>
          <p:cNvPr id="55" name="Rectangle 54">
            <a:extLst>
              <a:ext uri="{FF2B5EF4-FFF2-40B4-BE49-F238E27FC236}">
                <a16:creationId xmlns:a16="http://schemas.microsoft.com/office/drawing/2014/main" id="{16D45A76-F878-4225-B6DA-57AD886F7891}"/>
              </a:ext>
            </a:extLst>
          </p:cNvPr>
          <p:cNvSpPr/>
          <p:nvPr userDrawn="1"/>
        </p:nvSpPr>
        <p:spPr>
          <a:xfrm>
            <a:off x="1220771" y="1594840"/>
            <a:ext cx="6218238" cy="612243"/>
          </a:xfrm>
          <a:prstGeom prst="rect">
            <a:avLst/>
          </a:prstGeom>
        </p:spPr>
        <p:txBody>
          <a:bodyPr>
            <a:spAutoFit/>
          </a:bodyPr>
          <a:lstStyle/>
          <a:p>
            <a:pPr lvl="0"/>
            <a:r>
              <a:rPr lang="en-US" sz="1873"/>
              <a:t>Add context and focus with organizational data</a:t>
            </a:r>
          </a:p>
          <a:p>
            <a:pPr marL="0" lvl="1"/>
            <a:r>
              <a:rPr lang="en-US" sz="1428">
                <a:solidFill>
                  <a:schemeClr val="accent1"/>
                </a:solidFill>
                <a:latin typeface="+mj-lt"/>
              </a:rPr>
              <a:t>Microsoft Graph</a:t>
            </a:r>
          </a:p>
        </p:txBody>
      </p:sp>
      <p:sp>
        <p:nvSpPr>
          <p:cNvPr id="56" name="Rectangle 55">
            <a:extLst>
              <a:ext uri="{FF2B5EF4-FFF2-40B4-BE49-F238E27FC236}">
                <a16:creationId xmlns:a16="http://schemas.microsoft.com/office/drawing/2014/main" id="{E66945D8-9E86-4882-BF66-30C174EDE1FF}"/>
              </a:ext>
            </a:extLst>
          </p:cNvPr>
          <p:cNvSpPr/>
          <p:nvPr userDrawn="1"/>
        </p:nvSpPr>
        <p:spPr>
          <a:xfrm>
            <a:off x="1208883" y="3801854"/>
            <a:ext cx="6218238" cy="906201"/>
          </a:xfrm>
          <a:prstGeom prst="rect">
            <a:avLst/>
          </a:prstGeom>
        </p:spPr>
        <p:txBody>
          <a:bodyPr>
            <a:spAutoFit/>
          </a:bodyPr>
          <a:lstStyle/>
          <a:p>
            <a:pPr lvl="0"/>
            <a:r>
              <a:rPr lang="en-US" sz="1873"/>
              <a:t>Deliver key information and tools to teams with a web part</a:t>
            </a:r>
          </a:p>
          <a:p>
            <a:pPr marL="0" lvl="1"/>
            <a:r>
              <a:rPr lang="en-US" sz="1428">
                <a:solidFill>
                  <a:schemeClr val="accent1"/>
                </a:solidFill>
                <a:latin typeface="+mj-lt"/>
              </a:rPr>
              <a:t>SharePoint and Microsoft Teams</a:t>
            </a:r>
          </a:p>
        </p:txBody>
      </p:sp>
      <p:sp>
        <p:nvSpPr>
          <p:cNvPr id="57" name="people_2" title="Icon of three people with an arrow above them pointing down">
            <a:extLst>
              <a:ext uri="{FF2B5EF4-FFF2-40B4-BE49-F238E27FC236}">
                <a16:creationId xmlns:a16="http://schemas.microsoft.com/office/drawing/2014/main" id="{BE529F9D-E962-4FCC-A65C-D09FDB326BD7}"/>
              </a:ext>
            </a:extLst>
          </p:cNvPr>
          <p:cNvSpPr>
            <a:spLocks noChangeAspect="1" noEditPoints="1"/>
          </p:cNvSpPr>
          <p:nvPr userDrawn="1"/>
        </p:nvSpPr>
        <p:spPr bwMode="auto">
          <a:xfrm>
            <a:off x="498783" y="3184374"/>
            <a:ext cx="339759" cy="373041"/>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58" name="Data &amp; AI" title="Icon of several circles connected to eachother by lines">
            <a:extLst>
              <a:ext uri="{FF2B5EF4-FFF2-40B4-BE49-F238E27FC236}">
                <a16:creationId xmlns:a16="http://schemas.microsoft.com/office/drawing/2014/main" id="{8AA06CC9-F513-41E7-AFED-A9D956929300}"/>
              </a:ext>
            </a:extLst>
          </p:cNvPr>
          <p:cNvSpPr>
            <a:spLocks noChangeAspect="1" noEditPoints="1"/>
          </p:cNvSpPr>
          <p:nvPr userDrawn="1"/>
        </p:nvSpPr>
        <p:spPr bwMode="auto">
          <a:xfrm>
            <a:off x="427655" y="1721207"/>
            <a:ext cx="463690" cy="37071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59" name="create" title="Icon of a pencil with an arrow around it pointing counterclockwise">
            <a:extLst>
              <a:ext uri="{FF2B5EF4-FFF2-40B4-BE49-F238E27FC236}">
                <a16:creationId xmlns:a16="http://schemas.microsoft.com/office/drawing/2014/main" id="{AB79B327-5ED5-4076-B9B1-A0E721A38D40}"/>
              </a:ext>
            </a:extLst>
          </p:cNvPr>
          <p:cNvSpPr>
            <a:spLocks noChangeAspect="1" noEditPoints="1"/>
          </p:cNvSpPr>
          <p:nvPr userDrawn="1"/>
        </p:nvSpPr>
        <p:spPr bwMode="auto">
          <a:xfrm>
            <a:off x="452742" y="5475491"/>
            <a:ext cx="401076" cy="392768"/>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p>
        </p:txBody>
      </p:sp>
      <p:sp>
        <p:nvSpPr>
          <p:cNvPr id="60" name="Rectangle 59">
            <a:extLst>
              <a:ext uri="{FF2B5EF4-FFF2-40B4-BE49-F238E27FC236}">
                <a16:creationId xmlns:a16="http://schemas.microsoft.com/office/drawing/2014/main" id="{402D6FBE-8EC8-4434-A537-BE2EED64AFC2}"/>
              </a:ext>
            </a:extLst>
          </p:cNvPr>
          <p:cNvSpPr/>
          <p:nvPr userDrawn="1"/>
        </p:nvSpPr>
        <p:spPr>
          <a:xfrm>
            <a:off x="1223588" y="3079477"/>
            <a:ext cx="6218238" cy="612243"/>
          </a:xfrm>
          <a:prstGeom prst="rect">
            <a:avLst/>
          </a:prstGeom>
        </p:spPr>
        <p:txBody>
          <a:bodyPr>
            <a:spAutoFit/>
          </a:bodyPr>
          <a:lstStyle/>
          <a:p>
            <a:pPr lvl="0"/>
            <a:r>
              <a:rPr lang="en-US" sz="1873"/>
              <a:t>Create tailored workspaces for every team</a:t>
            </a:r>
          </a:p>
          <a:p>
            <a:r>
              <a:rPr lang="en-US" sz="1428">
                <a:solidFill>
                  <a:schemeClr val="accent1"/>
                </a:solidFill>
                <a:latin typeface="+mj-lt"/>
              </a:rPr>
              <a:t>Microsoft Teams</a:t>
            </a:r>
          </a:p>
        </p:txBody>
      </p:sp>
      <p:sp>
        <p:nvSpPr>
          <p:cNvPr id="61" name="Rectangle 60">
            <a:extLst>
              <a:ext uri="{FF2B5EF4-FFF2-40B4-BE49-F238E27FC236}">
                <a16:creationId xmlns:a16="http://schemas.microsoft.com/office/drawing/2014/main" id="{A8428000-9642-4DAE-A870-9037CC3A7113}"/>
              </a:ext>
            </a:extLst>
          </p:cNvPr>
          <p:cNvSpPr/>
          <p:nvPr userDrawn="1"/>
        </p:nvSpPr>
        <p:spPr>
          <a:xfrm>
            <a:off x="1203530" y="6133397"/>
            <a:ext cx="6218238" cy="612243"/>
          </a:xfrm>
          <a:prstGeom prst="rect">
            <a:avLst/>
          </a:prstGeom>
        </p:spPr>
        <p:txBody>
          <a:bodyPr>
            <a:spAutoFit/>
          </a:bodyPr>
          <a:lstStyle/>
          <a:p>
            <a:pPr lvl="0"/>
            <a:r>
              <a:rPr lang="en-US" sz="1873"/>
              <a:t>Provide data analysis tools users love </a:t>
            </a:r>
          </a:p>
          <a:p>
            <a:r>
              <a:rPr lang="en-US" sz="1428">
                <a:solidFill>
                  <a:schemeClr val="accent1"/>
                </a:solidFill>
                <a:latin typeface="+mj-lt"/>
              </a:rPr>
              <a:t>Microsoft Excel</a:t>
            </a:r>
          </a:p>
        </p:txBody>
      </p:sp>
      <p:sp>
        <p:nvSpPr>
          <p:cNvPr id="62" name="Rectangle 61">
            <a:extLst>
              <a:ext uri="{FF2B5EF4-FFF2-40B4-BE49-F238E27FC236}">
                <a16:creationId xmlns:a16="http://schemas.microsoft.com/office/drawing/2014/main" id="{04A45C9F-5557-4A51-B55B-ABEB77AA6AEA}"/>
              </a:ext>
            </a:extLst>
          </p:cNvPr>
          <p:cNvSpPr/>
          <p:nvPr userDrawn="1"/>
        </p:nvSpPr>
        <p:spPr>
          <a:xfrm>
            <a:off x="347710" y="6192392"/>
            <a:ext cx="615142" cy="606488"/>
          </a:xfrm>
          <a:prstGeom prst="rect">
            <a:avLst/>
          </a:prstGeom>
        </p:spPr>
        <p:txBody>
          <a:bodyPr wrap="none">
            <a:spAutoFit/>
          </a:bodyPr>
          <a:lstStyle/>
          <a:p>
            <a:r>
              <a:rPr lang="en-US" sz="3264">
                <a:latin typeface="Segoe MDL2 Assets" panose="050A0102010101010101" pitchFamily="18" charset="0"/>
              </a:rPr>
              <a:t></a:t>
            </a:r>
            <a:endParaRPr lang="en-US" sz="2856"/>
          </a:p>
        </p:txBody>
      </p:sp>
      <p:sp>
        <p:nvSpPr>
          <p:cNvPr id="63" name="Rectangle 62">
            <a:extLst>
              <a:ext uri="{FF2B5EF4-FFF2-40B4-BE49-F238E27FC236}">
                <a16:creationId xmlns:a16="http://schemas.microsoft.com/office/drawing/2014/main" id="{DE69E2B1-46C0-4D81-9905-CDBA5C3813C5}"/>
              </a:ext>
            </a:extLst>
          </p:cNvPr>
          <p:cNvSpPr/>
          <p:nvPr userDrawn="1"/>
        </p:nvSpPr>
        <p:spPr>
          <a:xfrm>
            <a:off x="384597" y="3822146"/>
            <a:ext cx="561183" cy="542399"/>
          </a:xfrm>
          <a:prstGeom prst="rect">
            <a:avLst/>
          </a:prstGeom>
        </p:spPr>
        <p:txBody>
          <a:bodyPr wrap="none">
            <a:spAutoFit/>
          </a:bodyPr>
          <a:lstStyle/>
          <a:p>
            <a:r>
              <a:rPr lang="en-US" sz="2856">
                <a:latin typeface="Segoe MDL2 Assets" panose="050A0102010101010101" pitchFamily="18" charset="0"/>
              </a:rPr>
              <a:t></a:t>
            </a:r>
            <a:endParaRPr lang="en-US" sz="4488">
              <a:latin typeface="Segoe MDL2 Assets" panose="050A0102010101010101" pitchFamily="18" charset="0"/>
              <a:ea typeface="Segoe UI Symbol" panose="020B0502040204020203" pitchFamily="34" charset="0"/>
            </a:endParaRPr>
          </a:p>
        </p:txBody>
      </p:sp>
      <p:sp>
        <p:nvSpPr>
          <p:cNvPr id="64" name="Title 6">
            <a:extLst>
              <a:ext uri="{FF2B5EF4-FFF2-40B4-BE49-F238E27FC236}">
                <a16:creationId xmlns:a16="http://schemas.microsoft.com/office/drawing/2014/main" id="{BB82AC1F-2152-42C1-98E9-3336917EC3FA}"/>
              </a:ext>
            </a:extLst>
          </p:cNvPr>
          <p:cNvSpPr txBox="1">
            <a:spLocks/>
          </p:cNvSpPr>
          <p:nvPr userDrawn="1"/>
        </p:nvSpPr>
        <p:spPr>
          <a:xfrm>
            <a:off x="338828" y="568877"/>
            <a:ext cx="7921297" cy="565027"/>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lnSpc>
                <a:spcPct val="90000"/>
              </a:lnSpc>
              <a:spcAft>
                <a:spcPts val="1199"/>
              </a:spcAft>
              <a:defRPr/>
            </a:pPr>
            <a:r>
              <a:rPr lang="en-US" sz="3672">
                <a:solidFill>
                  <a:schemeClr val="tx2"/>
                </a:solidFill>
              </a:rPr>
              <a:t>Extend your apps with Microsoft 365</a:t>
            </a:r>
          </a:p>
        </p:txBody>
      </p:sp>
    </p:spTree>
    <p:extLst>
      <p:ext uri="{BB962C8B-B14F-4D97-AF65-F5344CB8AC3E}">
        <p14:creationId xmlns:p14="http://schemas.microsoft.com/office/powerpoint/2010/main" val="432409522"/>
      </p:ext>
    </p:extLst>
  </p:cSld>
  <p:clrMap bg1="lt1" tx1="dk1" bg2="lt2" tx2="dk2" accent1="accent1" accent2="accent2" accent3="accent3" accent4="accent4" accent5="accent5" accent6="accent6" hlink="hlink" folHlink="folHlink"/>
  <p:sldLayoutIdLst>
    <p:sldLayoutId id="2147483713" r:id="rId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864723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1" r:id="rId23"/>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117886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2"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5"/>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62929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Lst>
  <p:transition>
    <p:fade/>
  </p:transition>
  <p:txStyles>
    <p:titleStyle>
      <a:lvl1pPr algn="l" defTabSz="932563" rtl="0" eaLnBrk="1" latinLnBrk="0" hangingPunct="1">
        <a:lnSpc>
          <a:spcPct val="90000"/>
        </a:lnSpc>
        <a:spcBef>
          <a:spcPct val="0"/>
        </a:spcBef>
        <a:buNone/>
        <a:defRPr lang="en-US" sz="3264"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42206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Lst>
  <p:transition>
    <p:fade/>
  </p:transition>
  <p:hf sldNum="0" hdr="0" ftr="0" dt="0"/>
  <p:txStyles>
    <p:titleStyle>
      <a:lvl1pPr algn="l" defTabSz="951121"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590601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4" r:id="rId18"/>
    <p:sldLayoutId id="2147483845" r:id="rId19"/>
    <p:sldLayoutId id="2147483846" r:id="rId20"/>
    <p:sldLayoutId id="2147483847" r:id="rId21"/>
    <p:sldLayoutId id="2147483848" r:id="rId22"/>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15.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72.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7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4.png"/><Relationship Id="rId7" Type="http://schemas.openxmlformats.org/officeDocument/2006/relationships/image" Target="../media/image68.sv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17.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emf"/><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jpeg"/><Relationship Id="rId4" Type="http://schemas.openxmlformats.org/officeDocument/2006/relationships/image" Target="../media/image76.emf"/><Relationship Id="rId9" Type="http://schemas.openxmlformats.org/officeDocument/2006/relationships/image" Target="../media/image81.emf"/></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sharepoint/dev/spfx/web-parts/get-started/using-web-part-as-ms-teams-tab"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hyperlink" Target="https://docs.microsoft.com/en-us/microsoftteams/platform/concepts/tabs/tabs-in-sharepoint"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0.xml"/><Relationship Id="rId5" Type="http://schemas.openxmlformats.org/officeDocument/2006/relationships/image" Target="../media/image94.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hyperlink" Target="https://aka.ms/M365DevTrainin" TargetMode="External"/><Relationship Id="rId7" Type="http://schemas.openxmlformats.org/officeDocument/2006/relationships/image" Target="../media/image97.emf"/><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96.emf"/><Relationship Id="rId5" Type="http://schemas.openxmlformats.org/officeDocument/2006/relationships/image" Target="../media/image95.emf"/><Relationship Id="rId10" Type="http://schemas.openxmlformats.org/officeDocument/2006/relationships/hyperlink" Target="https://docs.microsoft.com/en-us/learn/certifications/exams/ms-600" TargetMode="External"/><Relationship Id="rId4" Type="http://schemas.openxmlformats.org/officeDocument/2006/relationships/hyperlink" Target="https://aka.ms/M365DevTraining" TargetMode="External"/><Relationship Id="rId9" Type="http://schemas.openxmlformats.org/officeDocument/2006/relationships/hyperlink" Target="https://aka.ms/IgniteO365DevProgra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6.xml"/><Relationship Id="rId1" Type="http://schemas.openxmlformats.org/officeDocument/2006/relationships/slideLayout" Target="../slideLayouts/slideLayout28.xml"/><Relationship Id="rId5" Type="http://schemas.openxmlformats.org/officeDocument/2006/relationships/hyperlink" Target="https://aka.ms/Microsoft365DevBootcampSurvey2019" TargetMode="External"/><Relationship Id="rId4" Type="http://schemas.openxmlformats.org/officeDocument/2006/relationships/hyperlink" Target="https://dev.office.com/devprogra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105319" y="3722778"/>
            <a:ext cx="9159647" cy="1828800"/>
          </a:xfrm>
        </p:spPr>
        <p:txBody>
          <a:bodyPr/>
          <a:lstStyle/>
          <a:p>
            <a:br>
              <a:rPr lang="en-US" sz="4400" dirty="0"/>
            </a:br>
            <a:r>
              <a:rPr lang="en-US" sz="4400" dirty="0"/>
              <a:t>Building solutions with </a:t>
            </a:r>
            <a:r>
              <a:rPr lang="en-US" sz="4400" dirty="0" err="1"/>
              <a:t>SPFx</a:t>
            </a:r>
            <a:r>
              <a:rPr lang="en-US" sz="4400" dirty="0"/>
              <a:t> that work across SharePoint and Teams</a:t>
            </a:r>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t>Microsoft Teams Platform</a:t>
            </a:r>
          </a:p>
        </p:txBody>
      </p:sp>
      <p:sp>
        <p:nvSpPr>
          <p:cNvPr id="7" name="Rectangular Callout 59">
            <a:extLst>
              <a:ext uri="{FF2B5EF4-FFF2-40B4-BE49-F238E27FC236}">
                <a16:creationId xmlns:a16="http://schemas.microsoft.com/office/drawing/2014/main" id="{0E78A6FE-443E-43CF-8136-5A6394FB8E3A}"/>
              </a:ext>
            </a:extLst>
          </p:cNvPr>
          <p:cNvSpPr/>
          <p:nvPr/>
        </p:nvSpPr>
        <p:spPr>
          <a:xfrm>
            <a:off x="500519" y="2220939"/>
            <a:ext cx="327746" cy="224617"/>
          </a:xfrm>
          <a:prstGeom prst="wedgeRectCallout">
            <a:avLst>
              <a:gd name="adj1" fmla="val -34098"/>
              <a:gd name="adj2" fmla="val 80367"/>
            </a:avLst>
          </a:prstGeom>
          <a:noFill/>
          <a:ln w="19050" cap="flat" cmpd="sng" algn="ctr">
            <a:solidFill>
              <a:schemeClr val="tx2"/>
            </a:solidFill>
            <a:prstDash val="solid"/>
            <a:miter lim="800000"/>
          </a:ln>
          <a:effectLst/>
        </p:spPr>
        <p:txBody>
          <a:bodyPr rtlCol="0" anchor="ctr"/>
          <a:lstStyle/>
          <a:p>
            <a:pPr algn="ctr" defTabSz="951070">
              <a:defRPr/>
            </a:pPr>
            <a:endParaRPr lang="en-US" sz="1910" kern="0">
              <a:solidFill>
                <a:srgbClr val="FFFFFF"/>
              </a:solidFill>
              <a:latin typeface="Segoe UI"/>
            </a:endParaRPr>
          </a:p>
        </p:txBody>
      </p:sp>
      <p:grpSp>
        <p:nvGrpSpPr>
          <p:cNvPr id="8" name="Group 7">
            <a:extLst>
              <a:ext uri="{FF2B5EF4-FFF2-40B4-BE49-F238E27FC236}">
                <a16:creationId xmlns:a16="http://schemas.microsoft.com/office/drawing/2014/main" id="{A7DDCDFA-9597-4093-A684-B4FCFEFEE1C7}"/>
              </a:ext>
            </a:extLst>
          </p:cNvPr>
          <p:cNvGrpSpPr/>
          <p:nvPr/>
        </p:nvGrpSpPr>
        <p:grpSpPr>
          <a:xfrm>
            <a:off x="472892" y="3251092"/>
            <a:ext cx="378602" cy="382937"/>
            <a:chOff x="703263" y="3005138"/>
            <a:chExt cx="415924" cy="420687"/>
          </a:xfrm>
        </p:grpSpPr>
        <p:sp>
          <p:nvSpPr>
            <p:cNvPr id="9" name="Freeform 12">
              <a:extLst>
                <a:ext uri="{FF2B5EF4-FFF2-40B4-BE49-F238E27FC236}">
                  <a16:creationId xmlns:a16="http://schemas.microsoft.com/office/drawing/2014/main" id="{D939A617-046F-4473-B508-83F6E71152A4}"/>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1" name="Freeform 13">
              <a:extLst>
                <a:ext uri="{FF2B5EF4-FFF2-40B4-BE49-F238E27FC236}">
                  <a16:creationId xmlns:a16="http://schemas.microsoft.com/office/drawing/2014/main" id="{E37530B0-7D46-4FBF-9132-BACD6BD8ABC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2" name="Freeform 14">
              <a:extLst>
                <a:ext uri="{FF2B5EF4-FFF2-40B4-BE49-F238E27FC236}">
                  <a16:creationId xmlns:a16="http://schemas.microsoft.com/office/drawing/2014/main" id="{7B48C5F3-A7BC-4AE6-B456-D800BA54B206}"/>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3" name="Oval 15">
              <a:extLst>
                <a:ext uri="{FF2B5EF4-FFF2-40B4-BE49-F238E27FC236}">
                  <a16:creationId xmlns:a16="http://schemas.microsoft.com/office/drawing/2014/main" id="{EA21A473-DC5A-4B47-AF00-E53352EF3280}"/>
                </a:ext>
              </a:extLst>
            </p:cNvPr>
            <p:cNvSpPr>
              <a:spLocks noChangeArrowheads="1"/>
            </p:cNvSpPr>
            <p:nvPr/>
          </p:nvSpPr>
          <p:spPr bwMode="auto">
            <a:xfrm>
              <a:off x="868363" y="300513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4" name="Oval 16">
              <a:extLst>
                <a:ext uri="{FF2B5EF4-FFF2-40B4-BE49-F238E27FC236}">
                  <a16:creationId xmlns:a16="http://schemas.microsoft.com/office/drawing/2014/main" id="{F48A0F7A-E15A-46AF-95B0-454B17BF6ECB}"/>
                </a:ext>
              </a:extLst>
            </p:cNvPr>
            <p:cNvSpPr>
              <a:spLocks noChangeArrowheads="1"/>
            </p:cNvSpPr>
            <p:nvPr/>
          </p:nvSpPr>
          <p:spPr bwMode="auto">
            <a:xfrm>
              <a:off x="703263"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5" name="Oval 17">
              <a:extLst>
                <a:ext uri="{FF2B5EF4-FFF2-40B4-BE49-F238E27FC236}">
                  <a16:creationId xmlns:a16="http://schemas.microsoft.com/office/drawing/2014/main" id="{55E821FC-97C6-4C2D-AF62-1E3029F4723A}"/>
                </a:ext>
              </a:extLst>
            </p:cNvPr>
            <p:cNvSpPr>
              <a:spLocks noChangeArrowheads="1"/>
            </p:cNvSpPr>
            <p:nvPr/>
          </p:nvSpPr>
          <p:spPr bwMode="auto">
            <a:xfrm>
              <a:off x="1031875"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grpSp>
      <p:grpSp>
        <p:nvGrpSpPr>
          <p:cNvPr id="16" name="Group 15">
            <a:extLst>
              <a:ext uri="{FF2B5EF4-FFF2-40B4-BE49-F238E27FC236}">
                <a16:creationId xmlns:a16="http://schemas.microsoft.com/office/drawing/2014/main" id="{F18045B7-C072-40E9-A994-CF55093D675F}"/>
              </a:ext>
            </a:extLst>
          </p:cNvPr>
          <p:cNvGrpSpPr/>
          <p:nvPr/>
        </p:nvGrpSpPr>
        <p:grpSpPr>
          <a:xfrm>
            <a:off x="520988" y="4391693"/>
            <a:ext cx="294416" cy="386421"/>
            <a:chOff x="765176" y="4954588"/>
            <a:chExt cx="177800" cy="233363"/>
          </a:xfrm>
        </p:grpSpPr>
        <p:sp>
          <p:nvSpPr>
            <p:cNvPr id="17" name="Freeform 21">
              <a:extLst>
                <a:ext uri="{FF2B5EF4-FFF2-40B4-BE49-F238E27FC236}">
                  <a16:creationId xmlns:a16="http://schemas.microsoft.com/office/drawing/2014/main" id="{2335DCC9-457E-49E0-8601-5BECDD7CCE68}"/>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a:solidFill>
                  <a:srgbClr val="FFFFFF"/>
                </a:solidFill>
                <a:latin typeface="Segoe UI Semilight"/>
              </a:endParaRPr>
            </a:p>
          </p:txBody>
        </p:sp>
        <p:sp>
          <p:nvSpPr>
            <p:cNvPr id="18" name="Freeform 22">
              <a:extLst>
                <a:ext uri="{FF2B5EF4-FFF2-40B4-BE49-F238E27FC236}">
                  <a16:creationId xmlns:a16="http://schemas.microsoft.com/office/drawing/2014/main" id="{067C37AE-BB09-48A9-A0A9-06FB7E8EC404}"/>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a:solidFill>
                  <a:srgbClr val="FFFFFF"/>
                </a:solidFill>
                <a:latin typeface="Segoe UI Semilight"/>
              </a:endParaRPr>
            </a:p>
          </p:txBody>
        </p:sp>
      </p:grpSp>
      <p:sp>
        <p:nvSpPr>
          <p:cNvPr id="19" name="TextBox 18">
            <a:extLst>
              <a:ext uri="{FF2B5EF4-FFF2-40B4-BE49-F238E27FC236}">
                <a16:creationId xmlns:a16="http://schemas.microsoft.com/office/drawing/2014/main" id="{D8F24FB0-018B-4367-9DAC-1708CF5E3113}"/>
              </a:ext>
            </a:extLst>
          </p:cNvPr>
          <p:cNvSpPr txBox="1"/>
          <p:nvPr/>
        </p:nvSpPr>
        <p:spPr>
          <a:xfrm>
            <a:off x="1181861"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002050">
                    <a:lumMod val="50000"/>
                  </a:srgbClr>
                </a:solidFill>
                <a:latin typeface="Segoe UI Semibold"/>
                <a:cs typeface="Segoe UI" pitchFamily="34" charset="0"/>
              </a:rPr>
              <a:t>Communicate</a:t>
            </a:r>
          </a:p>
        </p:txBody>
      </p:sp>
      <p:sp>
        <p:nvSpPr>
          <p:cNvPr id="20" name="TextBox 19">
            <a:extLst>
              <a:ext uri="{FF2B5EF4-FFF2-40B4-BE49-F238E27FC236}">
                <a16:creationId xmlns:a16="http://schemas.microsoft.com/office/drawing/2014/main" id="{15FC1433-C9F5-48DE-A794-FE1B0035556B}"/>
              </a:ext>
            </a:extLst>
          </p:cNvPr>
          <p:cNvSpPr txBox="1"/>
          <p:nvPr/>
        </p:nvSpPr>
        <p:spPr>
          <a:xfrm>
            <a:off x="1181861" y="2435021"/>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002050">
                    <a:lumMod val="50000"/>
                  </a:srgbClr>
                </a:solidFill>
                <a:latin typeface="Segoe UI"/>
                <a:cs typeface="Segoe UI Semibold" charset="0"/>
              </a:rPr>
              <a:t>through chat, meetings &amp; calls</a:t>
            </a:r>
          </a:p>
        </p:txBody>
      </p:sp>
      <p:sp>
        <p:nvSpPr>
          <p:cNvPr id="21" name="TextBox 20">
            <a:extLst>
              <a:ext uri="{FF2B5EF4-FFF2-40B4-BE49-F238E27FC236}">
                <a16:creationId xmlns:a16="http://schemas.microsoft.com/office/drawing/2014/main" id="{58D4E2ED-7B48-4100-B67E-09C4CE7980A1}"/>
              </a:ext>
            </a:extLst>
          </p:cNvPr>
          <p:cNvSpPr txBox="1"/>
          <p:nvPr/>
        </p:nvSpPr>
        <p:spPr>
          <a:xfrm>
            <a:off x="1181861"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002050">
                    <a:lumMod val="50000"/>
                  </a:srgbClr>
                </a:solidFill>
                <a:latin typeface="Segoe UI Semibold"/>
                <a:cs typeface="Segoe UI" pitchFamily="34" charset="0"/>
              </a:rPr>
              <a:t>Collaborate</a:t>
            </a:r>
          </a:p>
        </p:txBody>
      </p:sp>
      <p:sp>
        <p:nvSpPr>
          <p:cNvPr id="22" name="TextBox 21">
            <a:extLst>
              <a:ext uri="{FF2B5EF4-FFF2-40B4-BE49-F238E27FC236}">
                <a16:creationId xmlns:a16="http://schemas.microsoft.com/office/drawing/2014/main" id="{D7F9D764-47DE-40D0-83D7-9E4D702369CE}"/>
              </a:ext>
            </a:extLst>
          </p:cNvPr>
          <p:cNvSpPr txBox="1"/>
          <p:nvPr/>
        </p:nvSpPr>
        <p:spPr>
          <a:xfrm>
            <a:off x="1181861"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002050">
                    <a:lumMod val="50000"/>
                  </a:srgbClr>
                </a:solidFill>
                <a:latin typeface="Segoe UI"/>
                <a:cs typeface="Segoe UI Semibold" charset="0"/>
              </a:rPr>
              <a:t>with deeply integrated Office 365 apps</a:t>
            </a:r>
          </a:p>
        </p:txBody>
      </p:sp>
      <p:sp>
        <p:nvSpPr>
          <p:cNvPr id="23" name="TextBox 22">
            <a:extLst>
              <a:ext uri="{FF2B5EF4-FFF2-40B4-BE49-F238E27FC236}">
                <a16:creationId xmlns:a16="http://schemas.microsoft.com/office/drawing/2014/main" id="{1584B663-6785-4930-AE2F-E111D69B2819}"/>
              </a:ext>
            </a:extLst>
          </p:cNvPr>
          <p:cNvSpPr txBox="1"/>
          <p:nvPr/>
        </p:nvSpPr>
        <p:spPr>
          <a:xfrm>
            <a:off x="1170938" y="4527277"/>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002050">
                    <a:lumMod val="50000"/>
                  </a:srgbClr>
                </a:solidFill>
                <a:latin typeface="Segoe UI"/>
                <a:cs typeface="Segoe UI Semibold" charset="0"/>
              </a:rPr>
              <a:t>enterprise level security, compliance, and manageability</a:t>
            </a:r>
          </a:p>
        </p:txBody>
      </p:sp>
      <p:pic>
        <p:nvPicPr>
          <p:cNvPr id="25" name="Online Image Placeholder 24">
            <a:extLst>
              <a:ext uri="{FF2B5EF4-FFF2-40B4-BE49-F238E27FC236}">
                <a16:creationId xmlns:a16="http://schemas.microsoft.com/office/drawing/2014/main" id="{F0F0A30A-1D37-4C30-AC82-3DC3747F38F3}"/>
              </a:ext>
            </a:extLst>
          </p:cNvPr>
          <p:cNvPicPr>
            <a:picLocks noGrp="1" noChangeAspect="1"/>
          </p:cNvPicPr>
          <p:nvPr>
            <p:ph type="clipArt" sz="quarter" idx="11"/>
          </p:nvPr>
        </p:nvPicPr>
        <p:blipFill>
          <a:blip r:embed="rId3">
            <a:extLst>
              <a:ext uri="{28A0092B-C50C-407E-A947-70E740481C1C}">
                <a14:useLocalDpi xmlns:a14="http://schemas.microsoft.com/office/drawing/2010/main" val="0"/>
              </a:ext>
            </a:extLst>
          </a:blip>
          <a:stretch>
            <a:fillRect/>
          </a:stretch>
        </p:blipFill>
        <p:spPr>
          <a:xfrm>
            <a:off x="5577413" y="1118806"/>
            <a:ext cx="6751279" cy="5335782"/>
          </a:xfrm>
          <a:prstGeom prst="rect">
            <a:avLst/>
          </a:prstGeom>
        </p:spPr>
      </p:pic>
      <p:sp>
        <p:nvSpPr>
          <p:cNvPr id="26" name="Parallelogram 25">
            <a:extLst>
              <a:ext uri="{FF2B5EF4-FFF2-40B4-BE49-F238E27FC236}">
                <a16:creationId xmlns:a16="http://schemas.microsoft.com/office/drawing/2014/main" id="{9AB9BF48-5841-4172-A900-56545593281C}"/>
              </a:ext>
            </a:extLst>
          </p:cNvPr>
          <p:cNvSpPr/>
          <p:nvPr/>
        </p:nvSpPr>
        <p:spPr>
          <a:xfrm>
            <a:off x="8714" y="5409290"/>
            <a:ext cx="5277574" cy="1031454"/>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5F5F5"/>
              </a:solidFill>
              <a:latin typeface="Segoe UI Light"/>
            </a:endParaRPr>
          </a:p>
        </p:txBody>
      </p:sp>
      <p:grpSp>
        <p:nvGrpSpPr>
          <p:cNvPr id="27" name="Group 26">
            <a:extLst>
              <a:ext uri="{FF2B5EF4-FFF2-40B4-BE49-F238E27FC236}">
                <a16:creationId xmlns:a16="http://schemas.microsoft.com/office/drawing/2014/main" id="{E5F878F5-45FC-4CF4-93F5-6910E2F308E7}"/>
              </a:ext>
            </a:extLst>
          </p:cNvPr>
          <p:cNvGrpSpPr/>
          <p:nvPr/>
        </p:nvGrpSpPr>
        <p:grpSpPr>
          <a:xfrm>
            <a:off x="5286288" y="5423134"/>
            <a:ext cx="7212367" cy="1031454"/>
            <a:chOff x="4626295" y="5210300"/>
            <a:chExt cx="7071590" cy="1011321"/>
          </a:xfrm>
        </p:grpSpPr>
        <p:sp>
          <p:nvSpPr>
            <p:cNvPr id="28" name="TextBox 27">
              <a:extLst>
                <a:ext uri="{FF2B5EF4-FFF2-40B4-BE49-F238E27FC236}">
                  <a16:creationId xmlns:a16="http://schemas.microsoft.com/office/drawing/2014/main" id="{50129ECD-969A-4981-A88A-B5DCB480AAAF}"/>
                </a:ext>
              </a:extLst>
            </p:cNvPr>
            <p:cNvSpPr txBox="1"/>
            <p:nvPr/>
          </p:nvSpPr>
          <p:spPr>
            <a:xfrm>
              <a:off x="5931178" y="5371735"/>
              <a:ext cx="1478615" cy="659219"/>
            </a:xfrm>
            <a:prstGeom prst="rect">
              <a:avLst/>
            </a:prstGeom>
            <a:noFill/>
          </p:spPr>
          <p:txBody>
            <a:bodyPr wrap="square" lIns="0" tIns="0" rIns="0" bIns="0" rtlCol="0">
              <a:spAutoFit/>
            </a:bodyPr>
            <a:lstStyle/>
            <a:p>
              <a:pPr defTabSz="950756">
                <a:spcBef>
                  <a:spcPts val="408"/>
                </a:spcBef>
                <a:buSzPct val="90000"/>
                <a:defRPr/>
              </a:pPr>
              <a:r>
                <a:rPr lang="en-US" sz="1428">
                  <a:ln w="3175">
                    <a:noFill/>
                  </a:ln>
                  <a:solidFill>
                    <a:srgbClr val="FFFFFF"/>
                  </a:solidFill>
                  <a:latin typeface="Segoe UI" panose="020B0502040204020203" pitchFamily="34" charset="0"/>
                  <a:cs typeface="Segoe UI" panose="020B0502040204020203" pitchFamily="34" charset="0"/>
                </a:rPr>
                <a:t>Gain context without switching context</a:t>
              </a:r>
            </a:p>
          </p:txBody>
        </p:sp>
        <p:sp>
          <p:nvSpPr>
            <p:cNvPr id="29" name="TextBox 28">
              <a:extLst>
                <a:ext uri="{FF2B5EF4-FFF2-40B4-BE49-F238E27FC236}">
                  <a16:creationId xmlns:a16="http://schemas.microsoft.com/office/drawing/2014/main" id="{43E2DC43-FE61-4E44-BF98-0E7480127D80}"/>
                </a:ext>
              </a:extLst>
            </p:cNvPr>
            <p:cNvSpPr txBox="1"/>
            <p:nvPr/>
          </p:nvSpPr>
          <p:spPr>
            <a:xfrm>
              <a:off x="8502040" y="5414242"/>
              <a:ext cx="1300270" cy="659219"/>
            </a:xfrm>
            <a:prstGeom prst="rect">
              <a:avLst/>
            </a:prstGeom>
            <a:noFill/>
          </p:spPr>
          <p:txBody>
            <a:bodyPr wrap="square" lIns="0" tIns="0" rIns="0" bIns="0" rtlCol="0">
              <a:spAutoFit/>
            </a:bodyPr>
            <a:lstStyle/>
            <a:p>
              <a:pPr defTabSz="950756">
                <a:spcBef>
                  <a:spcPts val="408"/>
                </a:spcBef>
                <a:buSzPct val="90000"/>
                <a:defRPr/>
              </a:pPr>
              <a:r>
                <a:rPr lang="en-US" sz="1428">
                  <a:ln w="3175">
                    <a:noFill/>
                  </a:ln>
                  <a:solidFill>
                    <a:srgbClr val="FFFFFF"/>
                  </a:solidFill>
                  <a:latin typeface="Segoe UI" panose="020B0502040204020203" pitchFamily="34" charset="0"/>
                  <a:cs typeface="Segoe UI" panose="020B0502040204020203" pitchFamily="34" charset="0"/>
                </a:rPr>
                <a:t>Meet your people where they are</a:t>
              </a:r>
            </a:p>
          </p:txBody>
        </p:sp>
        <p:sp>
          <p:nvSpPr>
            <p:cNvPr id="30" name="TextBox 29">
              <a:extLst>
                <a:ext uri="{FF2B5EF4-FFF2-40B4-BE49-F238E27FC236}">
                  <a16:creationId xmlns:a16="http://schemas.microsoft.com/office/drawing/2014/main" id="{158ECFE5-9B49-489B-A778-DDEFC229C5EF}"/>
                </a:ext>
              </a:extLst>
            </p:cNvPr>
            <p:cNvSpPr txBox="1"/>
            <p:nvPr/>
          </p:nvSpPr>
          <p:spPr>
            <a:xfrm>
              <a:off x="10397615" y="5443102"/>
              <a:ext cx="1300270" cy="439479"/>
            </a:xfrm>
            <a:prstGeom prst="rect">
              <a:avLst/>
            </a:prstGeom>
            <a:noFill/>
          </p:spPr>
          <p:txBody>
            <a:bodyPr wrap="square" lIns="0" tIns="0" rIns="0" bIns="0" rtlCol="0">
              <a:spAutoFit/>
            </a:bodyPr>
            <a:lstStyle/>
            <a:p>
              <a:pPr algn="ctr" defTabSz="950756">
                <a:spcBef>
                  <a:spcPts val="408"/>
                </a:spcBef>
                <a:buSzPct val="90000"/>
                <a:defRPr/>
              </a:pPr>
              <a:r>
                <a:rPr lang="en-US" sz="1428">
                  <a:ln w="3175">
                    <a:noFill/>
                  </a:ln>
                  <a:solidFill>
                    <a:srgbClr val="FFFFFF"/>
                  </a:solidFill>
                  <a:latin typeface="Segoe UI" panose="020B0502040204020203" pitchFamily="34" charset="0"/>
                  <a:cs typeface="Segoe UI" panose="020B0502040204020203" pitchFamily="34" charset="0"/>
                </a:rPr>
                <a:t>Tailor your teamwork</a:t>
              </a:r>
            </a:p>
          </p:txBody>
        </p:sp>
        <p:sp>
          <p:nvSpPr>
            <p:cNvPr id="31" name="Parallelogram 30">
              <a:extLst>
                <a:ext uri="{FF2B5EF4-FFF2-40B4-BE49-F238E27FC236}">
                  <a16:creationId xmlns:a16="http://schemas.microsoft.com/office/drawing/2014/main" id="{D32DB08A-EF58-487D-B9F4-92504BA87A86}"/>
                </a:ext>
              </a:extLst>
            </p:cNvPr>
            <p:cNvSpPr/>
            <p:nvPr/>
          </p:nvSpPr>
          <p:spPr>
            <a:xfrm>
              <a:off x="4626295"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5F5F5"/>
                </a:solidFill>
                <a:latin typeface="Segoe UI Light"/>
              </a:endParaRPr>
            </a:p>
          </p:txBody>
        </p:sp>
        <p:sp>
          <p:nvSpPr>
            <p:cNvPr id="32" name="Parallelogram 31">
              <a:extLst>
                <a:ext uri="{FF2B5EF4-FFF2-40B4-BE49-F238E27FC236}">
                  <a16:creationId xmlns:a16="http://schemas.microsoft.com/office/drawing/2014/main" id="{722F26D3-7AF8-4D68-9678-9EE92294EB1B}"/>
                </a:ext>
              </a:extLst>
            </p:cNvPr>
            <p:cNvSpPr/>
            <p:nvPr/>
          </p:nvSpPr>
          <p:spPr>
            <a:xfrm>
              <a:off x="7209809"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5F5F5"/>
                </a:solidFill>
                <a:latin typeface="Segoe UI Light"/>
              </a:endParaRPr>
            </a:p>
          </p:txBody>
        </p:sp>
        <p:sp>
          <p:nvSpPr>
            <p:cNvPr id="33" name="Parallelogram 32">
              <a:extLst>
                <a:ext uri="{FF2B5EF4-FFF2-40B4-BE49-F238E27FC236}">
                  <a16:creationId xmlns:a16="http://schemas.microsoft.com/office/drawing/2014/main" id="{3103170A-79C0-47E5-96BB-D6C4E64AB69B}"/>
                </a:ext>
              </a:extLst>
            </p:cNvPr>
            <p:cNvSpPr/>
            <p:nvPr/>
          </p:nvSpPr>
          <p:spPr>
            <a:xfrm>
              <a:off x="9330914"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5F5F5"/>
                </a:solidFill>
                <a:latin typeface="Segoe UI Light"/>
              </a:endParaRPr>
            </a:p>
          </p:txBody>
        </p:sp>
        <p:sp>
          <p:nvSpPr>
            <p:cNvPr id="34" name="circle_2" title="Icon of three circles overlappping to make a venn diagram">
              <a:extLst>
                <a:ext uri="{FF2B5EF4-FFF2-40B4-BE49-F238E27FC236}">
                  <a16:creationId xmlns:a16="http://schemas.microsoft.com/office/drawing/2014/main" id="{6E4BD24A-4981-4205-BD6F-D1C4D60F9AE8}"/>
                </a:ext>
              </a:extLst>
            </p:cNvPr>
            <p:cNvSpPr>
              <a:spLocks noChangeAspect="1" noEditPoints="1"/>
            </p:cNvSpPr>
            <p:nvPr/>
          </p:nvSpPr>
          <p:spPr bwMode="auto">
            <a:xfrm>
              <a:off x="5185785" y="5379605"/>
              <a:ext cx="505722" cy="47762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5" name="people_8" title="Icon of two people with an arrow pointing to the right">
              <a:extLst>
                <a:ext uri="{FF2B5EF4-FFF2-40B4-BE49-F238E27FC236}">
                  <a16:creationId xmlns:a16="http://schemas.microsoft.com/office/drawing/2014/main" id="{E1DA58E6-65DB-4889-AFED-DFFEA5FE9A0E}"/>
                </a:ext>
              </a:extLst>
            </p:cNvPr>
            <p:cNvSpPr>
              <a:spLocks noChangeAspect="1" noEditPoints="1"/>
            </p:cNvSpPr>
            <p:nvPr/>
          </p:nvSpPr>
          <p:spPr bwMode="auto">
            <a:xfrm>
              <a:off x="7817244" y="5414242"/>
              <a:ext cx="476684" cy="446657"/>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sp>
          <p:nvSpPr>
            <p:cNvPr id="36" name="strategy" title="Icon of two circles and a curved arrow winding between three exes connecting them">
              <a:extLst>
                <a:ext uri="{FF2B5EF4-FFF2-40B4-BE49-F238E27FC236}">
                  <a16:creationId xmlns:a16="http://schemas.microsoft.com/office/drawing/2014/main" id="{F207DC2C-F7E1-4911-9286-FA767C70FD9D}"/>
                </a:ext>
              </a:extLst>
            </p:cNvPr>
            <p:cNvSpPr>
              <a:spLocks noChangeAspect="1" noEditPoints="1"/>
            </p:cNvSpPr>
            <p:nvPr/>
          </p:nvSpPr>
          <p:spPr bwMode="auto">
            <a:xfrm>
              <a:off x="10089291" y="5400001"/>
              <a:ext cx="363147" cy="48382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grpSp>
      <p:grpSp>
        <p:nvGrpSpPr>
          <p:cNvPr id="39" name="Group 38">
            <a:extLst>
              <a:ext uri="{FF2B5EF4-FFF2-40B4-BE49-F238E27FC236}">
                <a16:creationId xmlns:a16="http://schemas.microsoft.com/office/drawing/2014/main" id="{5D178914-ECCE-4271-AF58-E68B9BA20308}"/>
              </a:ext>
            </a:extLst>
          </p:cNvPr>
          <p:cNvGrpSpPr/>
          <p:nvPr/>
        </p:nvGrpSpPr>
        <p:grpSpPr>
          <a:xfrm>
            <a:off x="766236" y="5632768"/>
            <a:ext cx="390953" cy="417728"/>
            <a:chOff x="645996" y="3976119"/>
            <a:chExt cx="425673" cy="509610"/>
          </a:xfrm>
          <a:solidFill>
            <a:schemeClr val="tx1"/>
          </a:solidFill>
        </p:grpSpPr>
        <p:sp>
          <p:nvSpPr>
            <p:cNvPr id="40" name="Line 198">
              <a:extLst>
                <a:ext uri="{FF2B5EF4-FFF2-40B4-BE49-F238E27FC236}">
                  <a16:creationId xmlns:a16="http://schemas.microsoft.com/office/drawing/2014/main" id="{06581F4F-9580-4DA0-9173-1E4CFDD42A13}"/>
                </a:ext>
              </a:extLst>
            </p:cNvPr>
            <p:cNvSpPr>
              <a:spLocks noChangeShapeType="1"/>
            </p:cNvSpPr>
            <p:nvPr/>
          </p:nvSpPr>
          <p:spPr bwMode="auto">
            <a:xfrm rot="5400000">
              <a:off x="771899" y="4230924"/>
              <a:ext cx="509610" cy="0"/>
            </a:xfrm>
            <a:prstGeom prst="line">
              <a:avLst/>
            </a:prstGeom>
            <a:grpFill/>
            <a:ln w="19050" cap="rnd">
              <a:solidFill>
                <a:srgbClr val="FFFFFF"/>
              </a:solidFill>
              <a:prstDash val="solid"/>
              <a:round/>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41" name="Line 199">
              <a:extLst>
                <a:ext uri="{FF2B5EF4-FFF2-40B4-BE49-F238E27FC236}">
                  <a16:creationId xmlns:a16="http://schemas.microsoft.com/office/drawing/2014/main" id="{447146A6-698A-44A4-956F-C31996F1404D}"/>
                </a:ext>
              </a:extLst>
            </p:cNvPr>
            <p:cNvSpPr>
              <a:spLocks noChangeShapeType="1"/>
            </p:cNvSpPr>
            <p:nvPr/>
          </p:nvSpPr>
          <p:spPr bwMode="auto">
            <a:xfrm rot="5400000">
              <a:off x="604028" y="4230924"/>
              <a:ext cx="509610" cy="0"/>
            </a:xfrm>
            <a:prstGeom prst="line">
              <a:avLst/>
            </a:prstGeom>
            <a:grpFill/>
            <a:ln w="19050" cap="rnd">
              <a:solidFill>
                <a:srgbClr val="FFFFFF"/>
              </a:solidFill>
              <a:prstDash val="solid"/>
              <a:round/>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42" name="Line 200">
              <a:extLst>
                <a:ext uri="{FF2B5EF4-FFF2-40B4-BE49-F238E27FC236}">
                  <a16:creationId xmlns:a16="http://schemas.microsoft.com/office/drawing/2014/main" id="{AB822BEF-0504-431B-AEDC-122C7207A7E1}"/>
                </a:ext>
              </a:extLst>
            </p:cNvPr>
            <p:cNvSpPr>
              <a:spLocks noChangeShapeType="1"/>
            </p:cNvSpPr>
            <p:nvPr/>
          </p:nvSpPr>
          <p:spPr bwMode="auto">
            <a:xfrm rot="5400000">
              <a:off x="433158" y="4230924"/>
              <a:ext cx="509610" cy="0"/>
            </a:xfrm>
            <a:prstGeom prst="line">
              <a:avLst/>
            </a:prstGeom>
            <a:grpFill/>
            <a:ln w="19050" cap="rnd">
              <a:solidFill>
                <a:srgbClr val="FFFFFF"/>
              </a:solidFill>
              <a:prstDash val="solid"/>
              <a:round/>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43" name="Oval 209">
              <a:extLst>
                <a:ext uri="{FF2B5EF4-FFF2-40B4-BE49-F238E27FC236}">
                  <a16:creationId xmlns:a16="http://schemas.microsoft.com/office/drawing/2014/main" id="{FE518CFE-754D-4D7C-B214-9E3476981155}"/>
                </a:ext>
              </a:extLst>
            </p:cNvPr>
            <p:cNvSpPr>
              <a:spLocks noChangeArrowheads="1"/>
            </p:cNvSpPr>
            <p:nvPr/>
          </p:nvSpPr>
          <p:spPr bwMode="auto">
            <a:xfrm rot="5400000">
              <a:off x="978669" y="4263970"/>
              <a:ext cx="99065" cy="86934"/>
            </a:xfrm>
            <a:prstGeom prst="ellipse">
              <a:avLst/>
            </a:prstGeom>
            <a:grpFill/>
            <a:ln w="19050" cap="flat">
              <a:solidFill>
                <a:schemeClr val="accent1"/>
              </a:solidFill>
              <a:prstDash val="solid"/>
              <a:miter lim="800000"/>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44" name="Oval 210">
              <a:extLst>
                <a:ext uri="{FF2B5EF4-FFF2-40B4-BE49-F238E27FC236}">
                  <a16:creationId xmlns:a16="http://schemas.microsoft.com/office/drawing/2014/main" id="{3153860D-A05A-474B-A5A1-F657450D4612}"/>
                </a:ext>
              </a:extLst>
            </p:cNvPr>
            <p:cNvSpPr>
              <a:spLocks noChangeArrowheads="1"/>
            </p:cNvSpPr>
            <p:nvPr/>
          </p:nvSpPr>
          <p:spPr bwMode="auto">
            <a:xfrm rot="5400000">
              <a:off x="807799" y="4066121"/>
              <a:ext cx="99065" cy="86934"/>
            </a:xfrm>
            <a:prstGeom prst="ellipse">
              <a:avLst/>
            </a:prstGeom>
            <a:grpFill/>
            <a:ln w="19050" cap="flat">
              <a:solidFill>
                <a:schemeClr val="accent1"/>
              </a:solidFill>
              <a:prstDash val="solid"/>
              <a:miter lim="800000"/>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45" name="Oval 211">
              <a:extLst>
                <a:ext uri="{FF2B5EF4-FFF2-40B4-BE49-F238E27FC236}">
                  <a16:creationId xmlns:a16="http://schemas.microsoft.com/office/drawing/2014/main" id="{1CEF9F5F-92F4-402E-812B-17A244B2612C}"/>
                </a:ext>
              </a:extLst>
            </p:cNvPr>
            <p:cNvSpPr>
              <a:spLocks noChangeArrowheads="1"/>
            </p:cNvSpPr>
            <p:nvPr/>
          </p:nvSpPr>
          <p:spPr bwMode="auto">
            <a:xfrm rot="5400000">
              <a:off x="640138" y="4209806"/>
              <a:ext cx="95652" cy="83936"/>
            </a:xfrm>
            <a:prstGeom prst="ellipse">
              <a:avLst/>
            </a:prstGeom>
            <a:grpFill/>
            <a:ln w="19050" cap="flat">
              <a:solidFill>
                <a:schemeClr val="accent1"/>
              </a:solidFill>
              <a:prstDash val="solid"/>
              <a:miter lim="800000"/>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grpSp>
      <p:sp>
        <p:nvSpPr>
          <p:cNvPr id="46" name="TextBox 45">
            <a:extLst>
              <a:ext uri="{FF2B5EF4-FFF2-40B4-BE49-F238E27FC236}">
                <a16:creationId xmlns:a16="http://schemas.microsoft.com/office/drawing/2014/main" id="{382B46C8-76A1-4E8C-907D-7D7FB947B796}"/>
              </a:ext>
            </a:extLst>
          </p:cNvPr>
          <p:cNvSpPr txBox="1"/>
          <p:nvPr/>
        </p:nvSpPr>
        <p:spPr>
          <a:xfrm>
            <a:off x="1467991" y="5494520"/>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FFFFFF"/>
                </a:soli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3194C2BB-D70D-4E2E-9F95-5BDB466FDF29}"/>
              </a:ext>
            </a:extLst>
          </p:cNvPr>
          <p:cNvSpPr txBox="1"/>
          <p:nvPr/>
        </p:nvSpPr>
        <p:spPr>
          <a:xfrm>
            <a:off x="1467992" y="5863747"/>
            <a:ext cx="3279718"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FFFFFF"/>
                </a:solidFill>
                <a:latin typeface="Segoe UI"/>
                <a:cs typeface="Segoe UI Semibold" charset="0"/>
              </a:rPr>
              <a:t>with 3rd party apps, processes, and developer tools</a:t>
            </a:r>
          </a:p>
        </p:txBody>
      </p:sp>
      <p:sp>
        <p:nvSpPr>
          <p:cNvPr id="48" name="TextBox 47">
            <a:extLst>
              <a:ext uri="{FF2B5EF4-FFF2-40B4-BE49-F238E27FC236}">
                <a16:creationId xmlns:a16="http://schemas.microsoft.com/office/drawing/2014/main" id="{80C95966-9448-0141-B06F-88E688BDF323}"/>
              </a:ext>
            </a:extLst>
          </p:cNvPr>
          <p:cNvSpPr txBox="1"/>
          <p:nvPr/>
        </p:nvSpPr>
        <p:spPr>
          <a:xfrm>
            <a:off x="1181861" y="4150690"/>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002050">
                    <a:lumMod val="50000"/>
                  </a:srgbClr>
                </a:solidFill>
                <a:latin typeface="Segoe UI Semibold"/>
                <a:cs typeface="Segoe UI" pitchFamily="34" charset="0"/>
              </a:rPr>
              <a:t>Manage</a:t>
            </a:r>
          </a:p>
        </p:txBody>
      </p:sp>
    </p:spTree>
    <p:extLst>
      <p:ext uri="{BB962C8B-B14F-4D97-AF65-F5344CB8AC3E}">
        <p14:creationId xmlns:p14="http://schemas.microsoft.com/office/powerpoint/2010/main" val="4128991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570863" y="574890"/>
            <a:ext cx="7863849" cy="6418646"/>
          </a:xfrm>
          <a:prstGeom prst="rect">
            <a:avLst/>
          </a:prstGeom>
        </p:spPr>
      </p:pic>
      <p:sp>
        <p:nvSpPr>
          <p:cNvPr id="52" name="Title 51"/>
          <p:cNvSpPr>
            <a:spLocks noGrp="1"/>
          </p:cNvSpPr>
          <p:nvPr>
            <p:ph type="title"/>
          </p:nvPr>
        </p:nvSpPr>
        <p:spPr/>
        <p:txBody>
          <a:bodyPr anchor="t">
            <a:normAutofit/>
          </a:bodyPr>
          <a:lstStyle/>
          <a:p>
            <a:r>
              <a:rPr lang="en-US" dirty="0"/>
              <a:t>Microsoft Teams Tabs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8813" y="1257302"/>
            <a:ext cx="4293087" cy="587915"/>
          </a:xfrm>
          <a:prstGeom prst="rect">
            <a:avLst/>
          </a:prstGeom>
          <a:noFill/>
        </p:spPr>
        <p:txBody>
          <a:bodyPr wrap="square" lIns="0" tIns="0" rIns="0" bIns="0" rtlCol="0">
            <a:spAutoFit/>
          </a:bodyPr>
          <a:lstStyle/>
          <a:p>
            <a:pPr defTabSz="950756">
              <a:spcBef>
                <a:spcPts val="408"/>
              </a:spcBef>
              <a:buSzPct val="90000"/>
              <a:defRPr/>
            </a:pPr>
            <a:r>
              <a:rPr lang="en-US" sz="1873" dirty="0"/>
              <a:t>Advantages on using SharePoint Framework as the UI implementation</a:t>
            </a:r>
          </a:p>
        </p:txBody>
      </p:sp>
      <p:pic>
        <p:nvPicPr>
          <p:cNvPr id="54" name="Picture 53" descr="A screenshot of a cell phone&#10;&#10;Description generated with very high confidence">
            <a:extLst>
              <a:ext uri="{FF2B5EF4-FFF2-40B4-BE49-F238E27FC236}">
                <a16:creationId xmlns:a16="http://schemas.microsoft.com/office/drawing/2014/main" id="{7D7EA78A-69AA-402A-BD0B-EBA334A8F0CD}"/>
              </a:ext>
            </a:extLst>
          </p:cNvPr>
          <p:cNvPicPr>
            <a:picLocks noChangeAspect="1"/>
          </p:cNvPicPr>
          <p:nvPr/>
        </p:nvPicPr>
        <p:blipFill rotWithShape="1">
          <a:blip r:embed="rId4"/>
          <a:srcRect r="25023"/>
          <a:stretch/>
        </p:blipFill>
        <p:spPr>
          <a:xfrm>
            <a:off x="5245691" y="866299"/>
            <a:ext cx="7189021" cy="5393433"/>
          </a:xfrm>
          <a:prstGeom prst="rect">
            <a:avLst/>
          </a:prstGeom>
          <a:ln w="9525">
            <a:noFill/>
          </a:ln>
        </p:spPr>
      </p:pic>
      <p:sp>
        <p:nvSpPr>
          <p:cNvPr id="39" name="Rectangle 38">
            <a:extLst>
              <a:ext uri="{FF2B5EF4-FFF2-40B4-BE49-F238E27FC236}">
                <a16:creationId xmlns:a16="http://schemas.microsoft.com/office/drawing/2014/main" id="{CBA3A883-9E52-402E-8415-B9C9A1E3CDA6}"/>
              </a:ext>
            </a:extLst>
          </p:cNvPr>
          <p:cNvSpPr/>
          <p:nvPr/>
        </p:nvSpPr>
        <p:spPr bwMode="auto">
          <a:xfrm>
            <a:off x="7656001" y="1513786"/>
            <a:ext cx="4778712" cy="4745946"/>
          </a:xfrm>
          <a:prstGeom prst="rect">
            <a:avLst/>
          </a:prstGeom>
          <a:solidFill>
            <a:schemeClr val="accent2">
              <a:lumMod val="60000"/>
              <a:lumOff val="4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69" tIns="46616" rIns="46616" bIns="46616" numCol="1" spcCol="0" rtlCol="0" fromWordArt="0" anchor="ctr" anchorCtr="0" forceAA="0" compatLnSpc="1">
            <a:prstTxWarp prst="textNoShape">
              <a:avLst/>
            </a:prstTxWarp>
            <a:noAutofit/>
          </a:bodyPr>
          <a:lstStyle/>
          <a:p>
            <a:pPr algn="ctr" defTabSz="931932" fontAlgn="base">
              <a:spcBef>
                <a:spcPct val="0"/>
              </a:spcBef>
              <a:spcAft>
                <a:spcPct val="0"/>
              </a:spcAft>
            </a:pPr>
            <a:r>
              <a:rPr lang="en-US" sz="1764" b="1" dirty="0">
                <a:solidFill>
                  <a:schemeClr val="bg2">
                    <a:lumMod val="25000"/>
                  </a:schemeClr>
                </a:solidFill>
                <a:ea typeface="Segoe UI" pitchFamily="34" charset="0"/>
                <a:cs typeface="Segoe UI" pitchFamily="34" charset="0"/>
              </a:rPr>
              <a:t>Teams Solution </a:t>
            </a:r>
          </a:p>
          <a:p>
            <a:pPr algn="ctr" defTabSz="931932" fontAlgn="base">
              <a:spcBef>
                <a:spcPct val="0"/>
              </a:spcBef>
              <a:spcAft>
                <a:spcPct val="0"/>
              </a:spcAft>
            </a:pPr>
            <a:r>
              <a:rPr lang="en-US" sz="1764" b="1" dirty="0">
                <a:solidFill>
                  <a:schemeClr val="bg2">
                    <a:lumMod val="25000"/>
                  </a:schemeClr>
                </a:solidFill>
                <a:ea typeface="Segoe UI" pitchFamily="34" charset="0"/>
                <a:cs typeface="Segoe UI" pitchFamily="34" charset="0"/>
              </a:rPr>
              <a:t>build with </a:t>
            </a:r>
            <a:br>
              <a:rPr lang="en-US" sz="1764" b="1" dirty="0">
                <a:solidFill>
                  <a:schemeClr val="bg2">
                    <a:lumMod val="25000"/>
                  </a:schemeClr>
                </a:solidFill>
                <a:ea typeface="Segoe UI" pitchFamily="34" charset="0"/>
                <a:cs typeface="Segoe UI" pitchFamily="34" charset="0"/>
              </a:rPr>
            </a:br>
            <a:r>
              <a:rPr lang="en-US" sz="1764" b="1" dirty="0">
                <a:solidFill>
                  <a:schemeClr val="bg2">
                    <a:lumMod val="25000"/>
                  </a:schemeClr>
                </a:solidFill>
                <a:ea typeface="Segoe UI" pitchFamily="34" charset="0"/>
                <a:cs typeface="Segoe UI" pitchFamily="34" charset="0"/>
              </a:rPr>
              <a:t>SharePoint Framework</a:t>
            </a:r>
          </a:p>
        </p:txBody>
      </p:sp>
      <p:grpSp>
        <p:nvGrpSpPr>
          <p:cNvPr id="19" name="Group 18">
            <a:extLst>
              <a:ext uri="{FF2B5EF4-FFF2-40B4-BE49-F238E27FC236}">
                <a16:creationId xmlns:a16="http://schemas.microsoft.com/office/drawing/2014/main" id="{154382C6-A8B1-4AA2-A06D-ABC8ACCB0975}"/>
              </a:ext>
            </a:extLst>
          </p:cNvPr>
          <p:cNvGrpSpPr/>
          <p:nvPr/>
        </p:nvGrpSpPr>
        <p:grpSpPr>
          <a:xfrm>
            <a:off x="434294" y="3196832"/>
            <a:ext cx="3917307" cy="781536"/>
            <a:chOff x="424953" y="3134434"/>
            <a:chExt cx="3840846" cy="766281"/>
          </a:xfrm>
        </p:grpSpPr>
        <p:grpSp>
          <p:nvGrpSpPr>
            <p:cNvPr id="6" name="Group 5">
              <a:extLst>
                <a:ext uri="{FF2B5EF4-FFF2-40B4-BE49-F238E27FC236}">
                  <a16:creationId xmlns:a16="http://schemas.microsoft.com/office/drawing/2014/main" id="{6FCC8EA2-4B11-4D76-8656-7796F5E0356C}"/>
                </a:ext>
              </a:extLst>
            </p:cNvPr>
            <p:cNvGrpSpPr/>
            <p:nvPr/>
          </p:nvGrpSpPr>
          <p:grpSpPr>
            <a:xfrm>
              <a:off x="1157928" y="3134435"/>
              <a:ext cx="3107871" cy="766280"/>
              <a:chOff x="1181147" y="3141521"/>
              <a:chExt cx="3550546" cy="781645"/>
            </a:xfrm>
          </p:grpSpPr>
          <p:sp>
            <p:nvSpPr>
              <p:cNvPr id="34" name="TextBox 33">
                <a:extLst>
                  <a:ext uri="{FF2B5EF4-FFF2-40B4-BE49-F238E27FC236}">
                    <a16:creationId xmlns:a16="http://schemas.microsoft.com/office/drawing/2014/main" id="{7910D949-D8AD-449A-A61A-7CC0C2759CD4}"/>
                  </a:ext>
                </a:extLst>
              </p:cNvPr>
              <p:cNvSpPr txBox="1"/>
              <p:nvPr/>
            </p:nvSpPr>
            <p:spPr>
              <a:xfrm>
                <a:off x="1181147" y="3141521"/>
                <a:ext cx="3550546" cy="287786"/>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Easy access to Graph API</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147" y="3483900"/>
                <a:ext cx="3550546" cy="439266"/>
              </a:xfrm>
              <a:prstGeom prst="rect">
                <a:avLst/>
              </a:prstGeom>
              <a:noFill/>
            </p:spPr>
            <p:txBody>
              <a:bodyPr wrap="square" lIns="0" tIns="0" rIns="0" bIns="0" rtlCol="0">
                <a:spAutoFit/>
              </a:bodyPr>
              <a:lstStyle/>
              <a:p>
                <a:pPr defTabSz="914016">
                  <a:spcBef>
                    <a:spcPts val="1000"/>
                  </a:spcBef>
                  <a:buSzPct val="90000"/>
                  <a:defRPr/>
                </a:pPr>
                <a:r>
                  <a:rPr lang="en-US" sz="1399" dirty="0"/>
                  <a:t>Easy Graph API access even without Azure admin UI configurations</a:t>
                </a:r>
              </a:p>
            </p:txBody>
          </p:sp>
        </p:grpSp>
        <p:pic>
          <p:nvPicPr>
            <p:cNvPr id="4" name="Graphic 3" descr="Head with gears">
              <a:extLst>
                <a:ext uri="{FF2B5EF4-FFF2-40B4-BE49-F238E27FC236}">
                  <a16:creationId xmlns:a16="http://schemas.microsoft.com/office/drawing/2014/main" id="{662DAB89-2A46-48FE-81DA-CF570AD04C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953" y="3134434"/>
              <a:ext cx="594360" cy="594360"/>
            </a:xfrm>
            <a:prstGeom prst="rect">
              <a:avLst/>
            </a:prstGeom>
          </p:spPr>
        </p:pic>
      </p:grpSp>
      <p:grpSp>
        <p:nvGrpSpPr>
          <p:cNvPr id="21" name="Group 20">
            <a:extLst>
              <a:ext uri="{FF2B5EF4-FFF2-40B4-BE49-F238E27FC236}">
                <a16:creationId xmlns:a16="http://schemas.microsoft.com/office/drawing/2014/main" id="{9310BAD8-D82A-4922-891B-ABF2E09ED0A1}"/>
              </a:ext>
            </a:extLst>
          </p:cNvPr>
          <p:cNvGrpSpPr/>
          <p:nvPr/>
        </p:nvGrpSpPr>
        <p:grpSpPr>
          <a:xfrm>
            <a:off x="434294" y="5243657"/>
            <a:ext cx="4116669" cy="1003596"/>
            <a:chOff x="424953" y="5141307"/>
            <a:chExt cx="4036316" cy="984007"/>
          </a:xfrm>
        </p:grpSpPr>
        <p:sp>
          <p:nvSpPr>
            <p:cNvPr id="49" name="TextBox 48">
              <a:extLst>
                <a:ext uri="{FF2B5EF4-FFF2-40B4-BE49-F238E27FC236}">
                  <a16:creationId xmlns:a16="http://schemas.microsoft.com/office/drawing/2014/main" id="{340E4C61-7635-4B75-BFD8-CC199F557225}"/>
                </a:ext>
              </a:extLst>
            </p:cNvPr>
            <p:cNvSpPr txBox="1"/>
            <p:nvPr/>
          </p:nvSpPr>
          <p:spPr>
            <a:xfrm>
              <a:off x="1157929" y="5141307"/>
              <a:ext cx="3303340" cy="282129"/>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Reuse same implementation</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57929" y="5479368"/>
              <a:ext cx="3107871" cy="645946"/>
            </a:xfrm>
            <a:prstGeom prst="rect">
              <a:avLst/>
            </a:prstGeom>
            <a:noFill/>
          </p:spPr>
          <p:txBody>
            <a:bodyPr wrap="square" lIns="0" tIns="0" rIns="0" bIns="0" rtlCol="0">
              <a:spAutoFit/>
            </a:bodyPr>
            <a:lstStyle/>
            <a:p>
              <a:pPr defTabSz="914016">
                <a:spcBef>
                  <a:spcPts val="1000"/>
                </a:spcBef>
                <a:buSzPct val="90000"/>
                <a:defRPr/>
              </a:pPr>
              <a:r>
                <a:rPr lang="en-US" sz="1399" dirty="0"/>
                <a:t>One codebase to implement extensibility which works in multiple platforms</a:t>
              </a:r>
            </a:p>
          </p:txBody>
        </p:sp>
        <p:pic>
          <p:nvPicPr>
            <p:cNvPr id="13" name="Graphic 12" descr="Rocket">
              <a:extLst>
                <a:ext uri="{FF2B5EF4-FFF2-40B4-BE49-F238E27FC236}">
                  <a16:creationId xmlns:a16="http://schemas.microsoft.com/office/drawing/2014/main" id="{083CF7AA-8DF9-4E60-81B2-386D2B9832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953" y="5141307"/>
              <a:ext cx="594360" cy="594360"/>
            </a:xfrm>
            <a:prstGeom prst="rect">
              <a:avLst/>
            </a:prstGeom>
          </p:spPr>
        </p:pic>
      </p:grpSp>
      <p:grpSp>
        <p:nvGrpSpPr>
          <p:cNvPr id="20" name="Group 19">
            <a:extLst>
              <a:ext uri="{FF2B5EF4-FFF2-40B4-BE49-F238E27FC236}">
                <a16:creationId xmlns:a16="http://schemas.microsoft.com/office/drawing/2014/main" id="{0316E307-C067-43FF-BEFB-57E15E047E5C}"/>
              </a:ext>
            </a:extLst>
          </p:cNvPr>
          <p:cNvGrpSpPr/>
          <p:nvPr/>
        </p:nvGrpSpPr>
        <p:grpSpPr>
          <a:xfrm>
            <a:off x="434295" y="4331484"/>
            <a:ext cx="3917308" cy="606195"/>
            <a:chOff x="424953" y="4246938"/>
            <a:chExt cx="3840847" cy="594363"/>
          </a:xfrm>
        </p:grpSpPr>
        <p:grpSp>
          <p:nvGrpSpPr>
            <p:cNvPr id="7" name="Group 6">
              <a:extLst>
                <a:ext uri="{FF2B5EF4-FFF2-40B4-BE49-F238E27FC236}">
                  <a16:creationId xmlns:a16="http://schemas.microsoft.com/office/drawing/2014/main" id="{11463C45-8B6C-4EA9-A9E0-E3088BB253C9}"/>
                </a:ext>
              </a:extLst>
            </p:cNvPr>
            <p:cNvGrpSpPr/>
            <p:nvPr/>
          </p:nvGrpSpPr>
          <p:grpSpPr>
            <a:xfrm>
              <a:off x="1157928" y="4246938"/>
              <a:ext cx="3107872" cy="577144"/>
              <a:chOff x="1181147" y="4207665"/>
              <a:chExt cx="3755762" cy="588718"/>
            </a:xfrm>
          </p:grpSpPr>
          <p:sp>
            <p:nvSpPr>
              <p:cNvPr id="46" name="TextBox 45">
                <a:extLst>
                  <a:ext uri="{FF2B5EF4-FFF2-40B4-BE49-F238E27FC236}">
                    <a16:creationId xmlns:a16="http://schemas.microsoft.com/office/drawing/2014/main" id="{94187656-EC47-49E4-B2AD-9E0766B12D1C}"/>
                  </a:ext>
                </a:extLst>
              </p:cNvPr>
              <p:cNvSpPr txBox="1"/>
              <p:nvPr/>
            </p:nvSpPr>
            <p:spPr>
              <a:xfrm>
                <a:off x="1181147" y="4207665"/>
                <a:ext cx="3755762" cy="287787"/>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Simple deployment</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147" y="4576946"/>
                <a:ext cx="3755762" cy="219437"/>
              </a:xfrm>
              <a:prstGeom prst="rect">
                <a:avLst/>
              </a:prstGeom>
              <a:noFill/>
            </p:spPr>
            <p:txBody>
              <a:bodyPr wrap="square" lIns="0" tIns="0" rIns="0" bIns="0" rtlCol="0">
                <a:spAutoFit/>
              </a:bodyPr>
              <a:lstStyle/>
              <a:p>
                <a:pPr defTabSz="950756">
                  <a:spcBef>
                    <a:spcPts val="408"/>
                  </a:spcBef>
                  <a:buSzPct val="90000"/>
                  <a:defRPr/>
                </a:pPr>
                <a:r>
                  <a:rPr lang="en-US" sz="1398" dirty="0">
                    <a:ln w="3175">
                      <a:noFill/>
                    </a:ln>
                    <a:solidFill>
                      <a:srgbClr val="2F2F2F"/>
                    </a:solidFill>
                    <a:latin typeface="Segoe UI"/>
                    <a:cs typeface="Segoe UI Semibold" charset="0"/>
                  </a:rPr>
                  <a:t>Simple centralized deployment</a:t>
                </a:r>
              </a:p>
            </p:txBody>
          </p:sp>
        </p:grpSp>
        <p:pic>
          <p:nvPicPr>
            <p:cNvPr id="15" name="Graphic 14" descr="Circles with arrows">
              <a:extLst>
                <a:ext uri="{FF2B5EF4-FFF2-40B4-BE49-F238E27FC236}">
                  <a16:creationId xmlns:a16="http://schemas.microsoft.com/office/drawing/2014/main" id="{1DE7DD86-CF9B-44F3-9851-59AC2B9C2A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953" y="4246941"/>
              <a:ext cx="594360" cy="594360"/>
            </a:xfrm>
            <a:prstGeom prst="rect">
              <a:avLst/>
            </a:prstGeom>
          </p:spPr>
        </p:pic>
      </p:grpSp>
      <p:grpSp>
        <p:nvGrpSpPr>
          <p:cNvPr id="18" name="Group 17">
            <a:extLst>
              <a:ext uri="{FF2B5EF4-FFF2-40B4-BE49-F238E27FC236}">
                <a16:creationId xmlns:a16="http://schemas.microsoft.com/office/drawing/2014/main" id="{CB0ED8A4-BE9F-4E1B-9924-A37418EE49FB}"/>
              </a:ext>
            </a:extLst>
          </p:cNvPr>
          <p:cNvGrpSpPr/>
          <p:nvPr/>
        </p:nvGrpSpPr>
        <p:grpSpPr>
          <a:xfrm>
            <a:off x="435793" y="2249577"/>
            <a:ext cx="3915808" cy="604693"/>
            <a:chOff x="426423" y="2205668"/>
            <a:chExt cx="3839376" cy="592890"/>
          </a:xfrm>
        </p:grpSpPr>
        <p:grpSp>
          <p:nvGrpSpPr>
            <p:cNvPr id="5" name="Group 4">
              <a:extLst>
                <a:ext uri="{FF2B5EF4-FFF2-40B4-BE49-F238E27FC236}">
                  <a16:creationId xmlns:a16="http://schemas.microsoft.com/office/drawing/2014/main" id="{BB3FED9F-1B97-4832-AEC6-1FE7CEFCB074}"/>
                </a:ext>
              </a:extLst>
            </p:cNvPr>
            <p:cNvGrpSpPr/>
            <p:nvPr/>
          </p:nvGrpSpPr>
          <p:grpSpPr>
            <a:xfrm>
              <a:off x="1157928" y="2258164"/>
              <a:ext cx="3107871" cy="540299"/>
              <a:chOff x="1181147" y="2081968"/>
              <a:chExt cx="3755762" cy="551133"/>
            </a:xfrm>
          </p:grpSpPr>
          <p:sp>
            <p:nvSpPr>
              <p:cNvPr id="30" name="TextBox 29">
                <a:extLst>
                  <a:ext uri="{FF2B5EF4-FFF2-40B4-BE49-F238E27FC236}">
                    <a16:creationId xmlns:a16="http://schemas.microsoft.com/office/drawing/2014/main" id="{20830D0B-B21A-42E0-AD19-C43200884DDD}"/>
                  </a:ext>
                </a:extLst>
              </p:cNvPr>
              <p:cNvSpPr txBox="1"/>
              <p:nvPr/>
            </p:nvSpPr>
            <p:spPr>
              <a:xfrm>
                <a:off x="1181147" y="2081968"/>
                <a:ext cx="3755762" cy="287786"/>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Automated hosting</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147" y="2417755"/>
                <a:ext cx="3755762" cy="215346"/>
              </a:xfrm>
              <a:prstGeom prst="rect">
                <a:avLst/>
              </a:prstGeom>
              <a:noFill/>
            </p:spPr>
            <p:txBody>
              <a:bodyPr wrap="square" lIns="0" tIns="0" rIns="0" bIns="0" rtlCol="0">
                <a:spAutoFit/>
              </a:bodyPr>
              <a:lstStyle/>
              <a:p>
                <a:pPr defTabSz="914016">
                  <a:spcBef>
                    <a:spcPts val="1000"/>
                  </a:spcBef>
                  <a:buSzPct val="90000"/>
                  <a:defRPr/>
                </a:pPr>
                <a:r>
                  <a:rPr lang="en-US" sz="1399" dirty="0"/>
                  <a:t>Automated hosting with optimized CDN</a:t>
                </a:r>
              </a:p>
            </p:txBody>
          </p:sp>
        </p:grpSp>
        <p:pic>
          <p:nvPicPr>
            <p:cNvPr id="17" name="Graphic 16" descr="Gauge">
              <a:extLst>
                <a:ext uri="{FF2B5EF4-FFF2-40B4-BE49-F238E27FC236}">
                  <a16:creationId xmlns:a16="http://schemas.microsoft.com/office/drawing/2014/main" id="{A81BA64A-8C8E-4D8B-91FC-696FBC23AC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6423" y="2205668"/>
              <a:ext cx="592890" cy="592890"/>
            </a:xfrm>
            <a:prstGeom prst="rect">
              <a:avLst/>
            </a:prstGeom>
          </p:spPr>
        </p:pic>
      </p:grpSp>
    </p:spTree>
    <p:extLst>
      <p:ext uri="{BB962C8B-B14F-4D97-AF65-F5344CB8AC3E}">
        <p14:creationId xmlns:p14="http://schemas.microsoft.com/office/powerpoint/2010/main" val="35151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2500"/>
                            </p:stCondLst>
                            <p:childTnLst>
                              <p:par>
                                <p:cTn id="11" presetID="42" presetClass="entr" presetSubtype="0" fill="hold" nodeType="afterEffect">
                                  <p:stCondLst>
                                    <p:cond delay="10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5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D5E7-62F9-4F23-9FC8-D977418057FE}"/>
              </a:ext>
            </a:extLst>
          </p:cNvPr>
          <p:cNvSpPr>
            <a:spLocks noGrp="1"/>
          </p:cNvSpPr>
          <p:nvPr>
            <p:ph type="title"/>
          </p:nvPr>
        </p:nvSpPr>
        <p:spPr>
          <a:xfrm>
            <a:off x="488211" y="451498"/>
            <a:ext cx="11237870" cy="609398"/>
          </a:xfrm>
        </p:spPr>
        <p:txBody>
          <a:bodyPr/>
          <a:lstStyle/>
          <a:p>
            <a:r>
              <a:rPr lang="en-US" dirty="0"/>
              <a:t>Tabs in SharePoint Pages</a:t>
            </a:r>
          </a:p>
        </p:txBody>
      </p:sp>
      <p:sp>
        <p:nvSpPr>
          <p:cNvPr id="7" name="Text Placeholder 2">
            <a:extLst>
              <a:ext uri="{FF2B5EF4-FFF2-40B4-BE49-F238E27FC236}">
                <a16:creationId xmlns:a16="http://schemas.microsoft.com/office/drawing/2014/main" id="{454EC4C2-D2C0-4060-B799-8B83A619673F}"/>
              </a:ext>
            </a:extLst>
          </p:cNvPr>
          <p:cNvSpPr>
            <a:spLocks noGrp="1"/>
          </p:cNvSpPr>
          <p:nvPr>
            <p:ph type="body" sz="quarter" idx="10"/>
          </p:nvPr>
        </p:nvSpPr>
        <p:spPr>
          <a:xfrm>
            <a:off x="7461709" y="1599592"/>
            <a:ext cx="4771601" cy="4633217"/>
          </a:xfrm>
        </p:spPr>
        <p:txBody>
          <a:bodyPr/>
          <a:lstStyle/>
          <a:p>
            <a:r>
              <a:rPr lang="en-US" sz="1938" dirty="0">
                <a:solidFill>
                  <a:schemeClr val="tx1"/>
                </a:solidFill>
              </a:rPr>
              <a:t>Uses the same infrastructure / technology as the Microsoft Teams Tab</a:t>
            </a:r>
          </a:p>
          <a:p>
            <a:pPr lvl="1"/>
            <a:r>
              <a:rPr lang="en-US" sz="1632" dirty="0">
                <a:solidFill>
                  <a:schemeClr val="tx1"/>
                </a:solidFill>
              </a:rPr>
              <a:t>Even same package!</a:t>
            </a:r>
          </a:p>
          <a:p>
            <a:pPr lvl="1"/>
            <a:endParaRPr lang="en-US" sz="1632" dirty="0">
              <a:solidFill>
                <a:schemeClr val="tx1"/>
              </a:solidFill>
            </a:endParaRPr>
          </a:p>
          <a:p>
            <a:r>
              <a:rPr lang="en-US" sz="1938" dirty="0">
                <a:solidFill>
                  <a:schemeClr val="tx1"/>
                </a:solidFill>
              </a:rPr>
              <a:t>Logical successor to the existing SharePoint add-In model</a:t>
            </a:r>
          </a:p>
          <a:p>
            <a:endParaRPr lang="en-US" sz="1938" dirty="0">
              <a:solidFill>
                <a:schemeClr val="tx1"/>
              </a:solidFill>
            </a:endParaRPr>
          </a:p>
          <a:p>
            <a:r>
              <a:rPr lang="en-US" sz="1938" dirty="0">
                <a:solidFill>
                  <a:schemeClr val="tx1"/>
                </a:solidFill>
              </a:rPr>
              <a:t>A common development methodology for </a:t>
            </a:r>
            <a:r>
              <a:rPr lang="en-US" sz="1938" dirty="0" err="1">
                <a:solidFill>
                  <a:schemeClr val="tx1"/>
                </a:solidFill>
              </a:rPr>
              <a:t>iFramed</a:t>
            </a:r>
            <a:r>
              <a:rPr lang="en-US" sz="1938" dirty="0">
                <a:solidFill>
                  <a:schemeClr val="tx1"/>
                </a:solidFill>
              </a:rPr>
              <a:t> solutions</a:t>
            </a:r>
          </a:p>
          <a:p>
            <a:endParaRPr lang="en-US" sz="1938" dirty="0">
              <a:solidFill>
                <a:schemeClr val="tx1"/>
              </a:solidFill>
            </a:endParaRPr>
          </a:p>
          <a:p>
            <a:r>
              <a:rPr lang="en-US" sz="1938" dirty="0">
                <a:solidFill>
                  <a:schemeClr val="tx1"/>
                </a:solidFill>
              </a:rPr>
              <a:t>Supports both </a:t>
            </a:r>
            <a:r>
              <a:rPr lang="en-US" sz="1938" dirty="0" err="1">
                <a:solidFill>
                  <a:schemeClr val="tx1"/>
                </a:solidFill>
              </a:rPr>
              <a:t>js</a:t>
            </a:r>
            <a:r>
              <a:rPr lang="en-US" sz="1938" dirty="0">
                <a:solidFill>
                  <a:schemeClr val="tx1"/>
                </a:solidFill>
              </a:rPr>
              <a:t>/client solutions as well as traditional server-side solutions (.</a:t>
            </a:r>
            <a:r>
              <a:rPr lang="en-US" sz="1938" dirty="0" err="1">
                <a:solidFill>
                  <a:schemeClr val="tx1"/>
                </a:solidFill>
              </a:rPr>
              <a:t>aspx</a:t>
            </a:r>
            <a:r>
              <a:rPr lang="en-US" sz="1938" dirty="0">
                <a:solidFill>
                  <a:schemeClr val="tx1"/>
                </a:solidFill>
              </a:rPr>
              <a:t>/C# or even Java)</a:t>
            </a:r>
          </a:p>
          <a:p>
            <a:endParaRPr lang="en-US" sz="2448" dirty="0">
              <a:solidFill>
                <a:schemeClr val="tx1"/>
              </a:solidFill>
            </a:endParaRPr>
          </a:p>
        </p:txBody>
      </p:sp>
      <p:pic>
        <p:nvPicPr>
          <p:cNvPr id="8" name="Picture 7">
            <a:extLst>
              <a:ext uri="{FF2B5EF4-FFF2-40B4-BE49-F238E27FC236}">
                <a16:creationId xmlns:a16="http://schemas.microsoft.com/office/drawing/2014/main" id="{3F2EAA82-A363-48C8-9D74-1EF6B0FCA020}"/>
              </a:ext>
            </a:extLst>
          </p:cNvPr>
          <p:cNvPicPr>
            <a:picLocks noChangeAspect="1"/>
          </p:cNvPicPr>
          <p:nvPr/>
        </p:nvPicPr>
        <p:blipFill>
          <a:blip r:embed="rId3"/>
          <a:stretch>
            <a:fillRect/>
          </a:stretch>
        </p:blipFill>
        <p:spPr>
          <a:xfrm>
            <a:off x="488211" y="1599592"/>
            <a:ext cx="6704639" cy="3544529"/>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02BB9353-8630-48EC-B9B2-D9FC16027746}"/>
              </a:ext>
            </a:extLst>
          </p:cNvPr>
          <p:cNvPicPr>
            <a:picLocks noChangeAspect="1"/>
          </p:cNvPicPr>
          <p:nvPr/>
        </p:nvPicPr>
        <p:blipFill>
          <a:blip r:embed="rId4"/>
          <a:stretch>
            <a:fillRect/>
          </a:stretch>
        </p:blipFill>
        <p:spPr>
          <a:xfrm>
            <a:off x="3864141" y="4480125"/>
            <a:ext cx="3154876" cy="2321235"/>
          </a:xfrm>
          <a:prstGeom prst="rect">
            <a:avLst/>
          </a:prstGeom>
          <a:ln>
            <a:solidFill>
              <a:schemeClr val="bg1">
                <a:lumMod val="85000"/>
              </a:schemeClr>
            </a:solidFill>
          </a:ln>
        </p:spPr>
      </p:pic>
    </p:spTree>
    <p:extLst>
      <p:ext uri="{BB962C8B-B14F-4D97-AF65-F5344CB8AC3E}">
        <p14:creationId xmlns:p14="http://schemas.microsoft.com/office/powerpoint/2010/main" val="2318904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678134"/>
          </a:xfrm>
        </p:spPr>
        <p:txBody>
          <a:bodyPr/>
          <a:lstStyle/>
          <a:p>
            <a:r>
              <a:rPr lang="en-US" dirty="0"/>
              <a:t>Microsoft Teams extensibility build with SharePoint Framework</a:t>
            </a:r>
          </a:p>
        </p:txBody>
      </p:sp>
    </p:spTree>
    <p:extLst>
      <p:ext uri="{BB962C8B-B14F-4D97-AF65-F5344CB8AC3E}">
        <p14:creationId xmlns:p14="http://schemas.microsoft.com/office/powerpoint/2010/main" val="29646993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9F2CB5-F425-4BD6-B8DE-CFE1AFC1723F}"/>
              </a:ext>
            </a:extLst>
          </p:cNvPr>
          <p:cNvPicPr>
            <a:picLocks noChangeAspect="1"/>
          </p:cNvPicPr>
          <p:nvPr/>
        </p:nvPicPr>
        <p:blipFill>
          <a:blip r:embed="rId3"/>
          <a:stretch>
            <a:fillRect/>
          </a:stretch>
        </p:blipFill>
        <p:spPr>
          <a:xfrm>
            <a:off x="5580607" y="1547978"/>
            <a:ext cx="3870295" cy="1690664"/>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2188559"/>
            <a:ext cx="5241206" cy="4272753"/>
          </a:xfrm>
        </p:spPr>
        <p:txBody>
          <a:bodyPr vert="horz" wrap="square" lIns="0" tIns="0" rIns="0" bIns="0" rtlCol="0" anchor="t">
            <a:noAutofit/>
          </a:bodyPr>
          <a:lstStyle/>
          <a:p>
            <a:r>
              <a:rPr lang="en-US"/>
              <a:t>Enable developers to build </a:t>
            </a:r>
            <a:r>
              <a:rPr lang="en-US" err="1"/>
              <a:t>SPFx</a:t>
            </a:r>
            <a:r>
              <a:rPr lang="en-US"/>
              <a:t> based Tabs solutions</a:t>
            </a:r>
          </a:p>
          <a:p>
            <a:r>
              <a:rPr lang="en-US"/>
              <a:t>Full Teams context and SDK available at development and run time</a:t>
            </a:r>
            <a:endParaRPr lang="en-US">
              <a:cs typeface="Segoe UI"/>
            </a:endParaRPr>
          </a:p>
          <a:p>
            <a:r>
              <a:rPr lang="en-US"/>
              <a:t>Hosting, authentication, and API access handled by SharePoint directly</a:t>
            </a:r>
          </a:p>
          <a:p>
            <a:r>
              <a:rPr lang="en-US"/>
              <a:t>Full support for rich clients</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cs typeface="Segoe UI"/>
              </a:rPr>
              <a:t>Develop Teams Tabs using </a:t>
            </a:r>
            <a:r>
              <a:rPr lang="en-US" err="1">
                <a:cs typeface="Segoe UI"/>
              </a:rPr>
              <a:t>SPFx</a:t>
            </a:r>
          </a:p>
        </p:txBody>
      </p:sp>
      <p:pic>
        <p:nvPicPr>
          <p:cNvPr id="12" name="Picture 11">
            <a:extLst>
              <a:ext uri="{FF2B5EF4-FFF2-40B4-BE49-F238E27FC236}">
                <a16:creationId xmlns:a16="http://schemas.microsoft.com/office/drawing/2014/main" id="{01F7C22C-25BC-4C31-8D3C-5B337CED5C92}"/>
              </a:ext>
            </a:extLst>
          </p:cNvPr>
          <p:cNvPicPr>
            <a:picLocks noChangeAspect="1"/>
          </p:cNvPicPr>
          <p:nvPr/>
        </p:nvPicPr>
        <p:blipFill>
          <a:blip r:embed="rId4"/>
          <a:stretch>
            <a:fillRect/>
          </a:stretch>
        </p:blipFill>
        <p:spPr>
          <a:xfrm>
            <a:off x="5580607" y="4425551"/>
            <a:ext cx="3114835" cy="2375022"/>
          </a:xfrm>
          <a:prstGeom prst="rect">
            <a:avLst/>
          </a:prstGeom>
        </p:spPr>
      </p:pic>
      <p:pic>
        <p:nvPicPr>
          <p:cNvPr id="13" name="Picture 12">
            <a:extLst>
              <a:ext uri="{FF2B5EF4-FFF2-40B4-BE49-F238E27FC236}">
                <a16:creationId xmlns:a16="http://schemas.microsoft.com/office/drawing/2014/main" id="{94416D08-D52E-4416-85E0-C2599BCA84D9}"/>
              </a:ext>
            </a:extLst>
          </p:cNvPr>
          <p:cNvPicPr>
            <a:picLocks noChangeAspect="1"/>
          </p:cNvPicPr>
          <p:nvPr/>
        </p:nvPicPr>
        <p:blipFill>
          <a:blip r:embed="rId5"/>
          <a:stretch>
            <a:fillRect/>
          </a:stretch>
        </p:blipFill>
        <p:spPr>
          <a:xfrm>
            <a:off x="7545457" y="3334829"/>
            <a:ext cx="4155178" cy="994535"/>
          </a:xfrm>
          <a:prstGeom prst="rect">
            <a:avLst/>
          </a:prstGeom>
        </p:spPr>
      </p:pic>
      <p:grpSp>
        <p:nvGrpSpPr>
          <p:cNvPr id="16" name="Group 15">
            <a:extLst>
              <a:ext uri="{FF2B5EF4-FFF2-40B4-BE49-F238E27FC236}">
                <a16:creationId xmlns:a16="http://schemas.microsoft.com/office/drawing/2014/main" id="{8BA13F59-ED55-4540-89AB-909FADDDDAE8}"/>
              </a:ext>
            </a:extLst>
          </p:cNvPr>
          <p:cNvGrpSpPr/>
          <p:nvPr/>
        </p:nvGrpSpPr>
        <p:grpSpPr>
          <a:xfrm>
            <a:off x="374075" y="1421606"/>
            <a:ext cx="4555371" cy="518441"/>
            <a:chOff x="374075" y="1421606"/>
            <a:chExt cx="4555371" cy="518441"/>
          </a:xfrm>
        </p:grpSpPr>
        <p:pic>
          <p:nvPicPr>
            <p:cNvPr id="17" name="Graphic 14">
              <a:extLst>
                <a:ext uri="{FF2B5EF4-FFF2-40B4-BE49-F238E27FC236}">
                  <a16:creationId xmlns:a16="http://schemas.microsoft.com/office/drawing/2014/main" id="{7A2FAD2A-6DDC-444F-AF64-48156ACF4A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13154" y="1423809"/>
              <a:ext cx="416292" cy="411688"/>
            </a:xfrm>
            <a:prstGeom prst="rect">
              <a:avLst/>
            </a:prstGeom>
          </p:spPr>
        </p:pic>
        <p:pic>
          <p:nvPicPr>
            <p:cNvPr id="18" name="Graphic 22">
              <a:extLst>
                <a:ext uri="{FF2B5EF4-FFF2-40B4-BE49-F238E27FC236}">
                  <a16:creationId xmlns:a16="http://schemas.microsoft.com/office/drawing/2014/main" id="{5436C8ED-FD39-4535-8542-5419B4C15F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86153" y="1425980"/>
              <a:ext cx="416292" cy="411688"/>
            </a:xfrm>
            <a:prstGeom prst="rect">
              <a:avLst/>
            </a:prstGeom>
          </p:spPr>
        </p:pic>
        <p:pic>
          <p:nvPicPr>
            <p:cNvPr id="19" name="Graphic 17">
              <a:extLst>
                <a:ext uri="{FF2B5EF4-FFF2-40B4-BE49-F238E27FC236}">
                  <a16:creationId xmlns:a16="http://schemas.microsoft.com/office/drawing/2014/main" id="{D8ECC884-7046-4490-A337-89F1A2B257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58682" y="1421606"/>
              <a:ext cx="416292" cy="416290"/>
            </a:xfrm>
            <a:prstGeom prst="rect">
              <a:avLst/>
            </a:prstGeom>
          </p:spPr>
        </p:pic>
        <p:cxnSp>
          <p:nvCxnSpPr>
            <p:cNvPr id="20" name="Straight Connector 19">
              <a:extLst>
                <a:ext uri="{FF2B5EF4-FFF2-40B4-BE49-F238E27FC236}">
                  <a16:creationId xmlns:a16="http://schemas.microsoft.com/office/drawing/2014/main" id="{020D9DB6-4C97-44BC-B633-33D2C9168685}"/>
                </a:ext>
              </a:extLst>
            </p:cNvPr>
            <p:cNvCxnSpPr>
              <a:cxnSpLocks/>
            </p:cNvCxnSpPr>
            <p:nvPr/>
          </p:nvCxnSpPr>
          <p:spPr>
            <a:xfrm>
              <a:off x="374075" y="1940047"/>
              <a:ext cx="57862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85D6427-7F0F-4346-B702-9440583ADC75}"/>
                </a:ext>
              </a:extLst>
            </p:cNvPr>
            <p:cNvPicPr>
              <a:picLocks noChangeAspect="1"/>
            </p:cNvPicPr>
            <p:nvPr/>
          </p:nvPicPr>
          <p:blipFill>
            <a:blip r:embed="rId12"/>
            <a:stretch>
              <a:fillRect/>
            </a:stretch>
          </p:blipFill>
          <p:spPr>
            <a:xfrm>
              <a:off x="441699" y="1453440"/>
              <a:ext cx="409575" cy="342900"/>
            </a:xfrm>
            <a:prstGeom prst="rect">
              <a:avLst/>
            </a:prstGeom>
          </p:spPr>
        </p:pic>
      </p:grpSp>
    </p:spTree>
    <p:extLst>
      <p:ext uri="{BB962C8B-B14F-4D97-AF65-F5344CB8AC3E}">
        <p14:creationId xmlns:p14="http://schemas.microsoft.com/office/powerpoint/2010/main" val="4786908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t>Building Tabs using </a:t>
            </a:r>
            <a:r>
              <a:rPr lang="en-US" err="1"/>
              <a:t>SPFx</a:t>
            </a:r>
            <a:r>
              <a:rPr lang="en-US"/>
              <a:t> Development Model</a:t>
            </a:r>
          </a:p>
        </p:txBody>
      </p:sp>
      <p:pic>
        <p:nvPicPr>
          <p:cNvPr id="8" name="Online Image Placeholder 7">
            <a:extLst>
              <a:ext uri="{FF2B5EF4-FFF2-40B4-BE49-F238E27FC236}">
                <a16:creationId xmlns:a16="http://schemas.microsoft.com/office/drawing/2014/main" id="{3886DB71-E1E9-4994-AEC8-23DBF4D84CB7}"/>
              </a:ext>
            </a:extLst>
          </p:cNvPr>
          <p:cNvPicPr>
            <a:picLocks noGrp="1" noChangeAspect="1"/>
          </p:cNvPicPr>
          <p:nvPr>
            <p:ph type="clipArt" sz="quarter" idx="11"/>
          </p:nvPr>
        </p:nvPicPr>
        <p:blipFill>
          <a:blip r:embed="rId3"/>
          <a:stretch>
            <a:fillRect/>
          </a:stretch>
        </p:blipFill>
        <p:spPr>
          <a:xfrm>
            <a:off x="5583926" y="2454088"/>
            <a:ext cx="6589184" cy="3840134"/>
          </a:xfrm>
          <a:prstGeom prst="rect">
            <a:avLst/>
          </a:prstGeom>
        </p:spPr>
      </p:pic>
      <p:pic>
        <p:nvPicPr>
          <p:cNvPr id="2" name="Picture 1">
            <a:extLst>
              <a:ext uri="{FF2B5EF4-FFF2-40B4-BE49-F238E27FC236}">
                <a16:creationId xmlns:a16="http://schemas.microsoft.com/office/drawing/2014/main" id="{BB8B5EC8-F808-4DA2-80DC-6C85336748B9}"/>
              </a:ext>
            </a:extLst>
          </p:cNvPr>
          <p:cNvPicPr>
            <a:picLocks noChangeAspect="1"/>
          </p:cNvPicPr>
          <p:nvPr/>
        </p:nvPicPr>
        <p:blipFill>
          <a:blip r:embed="rId4"/>
          <a:stretch>
            <a:fillRect/>
          </a:stretch>
        </p:blipFill>
        <p:spPr>
          <a:xfrm>
            <a:off x="8121130" y="3497262"/>
            <a:ext cx="2306278" cy="2311415"/>
          </a:xfrm>
          <a:prstGeom prst="rect">
            <a:avLst/>
          </a:prstGeom>
        </p:spPr>
      </p:pic>
      <p:sp>
        <p:nvSpPr>
          <p:cNvPr id="15" name="Text Placeholder 4">
            <a:extLst>
              <a:ext uri="{FF2B5EF4-FFF2-40B4-BE49-F238E27FC236}">
                <a16:creationId xmlns:a16="http://schemas.microsoft.com/office/drawing/2014/main" id="{F748FD6F-D448-4C9C-8F4E-5767253AD85E}"/>
              </a:ext>
            </a:extLst>
          </p:cNvPr>
          <p:cNvSpPr>
            <a:spLocks noGrp="1"/>
          </p:cNvSpPr>
          <p:nvPr>
            <p:ph type="body" sz="quarter" idx="10"/>
          </p:nvPr>
        </p:nvSpPr>
        <p:spPr>
          <a:xfrm>
            <a:off x="434975" y="2188559"/>
            <a:ext cx="5241206" cy="4272753"/>
          </a:xfrm>
        </p:spPr>
        <p:txBody>
          <a:bodyPr vert="horz" wrap="square" lIns="0" tIns="0" rIns="0" bIns="0" rtlCol="0" anchor="t">
            <a:noAutofit/>
          </a:bodyPr>
          <a:lstStyle/>
          <a:p>
            <a:r>
              <a:rPr lang="en-US"/>
              <a:t>Enable developers to build </a:t>
            </a:r>
            <a:r>
              <a:rPr lang="en-US" err="1"/>
              <a:t>SPFx</a:t>
            </a:r>
            <a:r>
              <a:rPr lang="en-US"/>
              <a:t> based Tabs solutions</a:t>
            </a:r>
          </a:p>
          <a:p>
            <a:r>
              <a:rPr lang="en-US"/>
              <a:t>Full Teams context and SDK available at development and run time</a:t>
            </a:r>
            <a:endParaRPr lang="en-US">
              <a:cs typeface="Segoe UI"/>
            </a:endParaRPr>
          </a:p>
          <a:p>
            <a:r>
              <a:rPr lang="en-US"/>
              <a:t>Hosting, authentication, and API access handled by SharePoint directly</a:t>
            </a:r>
          </a:p>
          <a:p>
            <a:r>
              <a:rPr lang="en-US"/>
              <a:t>Full support for rich clients</a:t>
            </a:r>
          </a:p>
        </p:txBody>
      </p:sp>
      <p:grpSp>
        <p:nvGrpSpPr>
          <p:cNvPr id="13" name="Group 12">
            <a:extLst>
              <a:ext uri="{FF2B5EF4-FFF2-40B4-BE49-F238E27FC236}">
                <a16:creationId xmlns:a16="http://schemas.microsoft.com/office/drawing/2014/main" id="{C7CAD931-0725-4728-955E-42F831EFD1B8}"/>
              </a:ext>
            </a:extLst>
          </p:cNvPr>
          <p:cNvGrpSpPr/>
          <p:nvPr/>
        </p:nvGrpSpPr>
        <p:grpSpPr>
          <a:xfrm>
            <a:off x="374075" y="1421606"/>
            <a:ext cx="4555371" cy="518441"/>
            <a:chOff x="374075" y="1421606"/>
            <a:chExt cx="4555371" cy="518441"/>
          </a:xfrm>
        </p:grpSpPr>
        <p:pic>
          <p:nvPicPr>
            <p:cNvPr id="14" name="Graphic 14">
              <a:extLst>
                <a:ext uri="{FF2B5EF4-FFF2-40B4-BE49-F238E27FC236}">
                  <a16:creationId xmlns:a16="http://schemas.microsoft.com/office/drawing/2014/main" id="{F4C68208-DA24-4C86-931F-67414C5137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3154" y="1423809"/>
              <a:ext cx="416292" cy="411688"/>
            </a:xfrm>
            <a:prstGeom prst="rect">
              <a:avLst/>
            </a:prstGeom>
          </p:spPr>
        </p:pic>
        <p:pic>
          <p:nvPicPr>
            <p:cNvPr id="16" name="Graphic 22">
              <a:extLst>
                <a:ext uri="{FF2B5EF4-FFF2-40B4-BE49-F238E27FC236}">
                  <a16:creationId xmlns:a16="http://schemas.microsoft.com/office/drawing/2014/main" id="{1DBC530E-E880-4D04-AF6A-3554073215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6153" y="1425980"/>
              <a:ext cx="416292" cy="411688"/>
            </a:xfrm>
            <a:prstGeom prst="rect">
              <a:avLst/>
            </a:prstGeom>
          </p:spPr>
        </p:pic>
        <p:pic>
          <p:nvPicPr>
            <p:cNvPr id="17" name="Graphic 17">
              <a:extLst>
                <a:ext uri="{FF2B5EF4-FFF2-40B4-BE49-F238E27FC236}">
                  <a16:creationId xmlns:a16="http://schemas.microsoft.com/office/drawing/2014/main" id="{4CC22C7C-2771-42FA-B1C8-AD530BACDD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58682" y="1421606"/>
              <a:ext cx="416292" cy="416290"/>
            </a:xfrm>
            <a:prstGeom prst="rect">
              <a:avLst/>
            </a:prstGeom>
          </p:spPr>
        </p:pic>
        <p:cxnSp>
          <p:nvCxnSpPr>
            <p:cNvPr id="18" name="Straight Connector 17">
              <a:extLst>
                <a:ext uri="{FF2B5EF4-FFF2-40B4-BE49-F238E27FC236}">
                  <a16:creationId xmlns:a16="http://schemas.microsoft.com/office/drawing/2014/main" id="{A85F1379-30EC-4BC4-81D2-B19975CACB86}"/>
                </a:ext>
              </a:extLst>
            </p:cNvPr>
            <p:cNvCxnSpPr>
              <a:cxnSpLocks/>
            </p:cNvCxnSpPr>
            <p:nvPr/>
          </p:nvCxnSpPr>
          <p:spPr>
            <a:xfrm>
              <a:off x="374075" y="1940047"/>
              <a:ext cx="57862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804A4D8-1979-47FF-94EE-2396B053BF20}"/>
                </a:ext>
              </a:extLst>
            </p:cNvPr>
            <p:cNvPicPr>
              <a:picLocks noChangeAspect="1"/>
            </p:cNvPicPr>
            <p:nvPr/>
          </p:nvPicPr>
          <p:blipFill>
            <a:blip r:embed="rId11"/>
            <a:stretch>
              <a:fillRect/>
            </a:stretch>
          </p:blipFill>
          <p:spPr>
            <a:xfrm>
              <a:off x="441699" y="1453440"/>
              <a:ext cx="409575" cy="342900"/>
            </a:xfrm>
            <a:prstGeom prst="rect">
              <a:avLst/>
            </a:prstGeom>
          </p:spPr>
        </p:pic>
      </p:grpSp>
    </p:spTree>
    <p:extLst>
      <p:ext uri="{BB962C8B-B14F-4D97-AF65-F5344CB8AC3E}">
        <p14:creationId xmlns:p14="http://schemas.microsoft.com/office/powerpoint/2010/main" val="16353511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t>Building Tabs using </a:t>
            </a:r>
            <a:r>
              <a:rPr lang="en-US" err="1"/>
              <a:t>SPFx</a:t>
            </a:r>
            <a:r>
              <a:rPr lang="en-US"/>
              <a:t> Development Model</a:t>
            </a:r>
          </a:p>
        </p:txBody>
      </p:sp>
      <p:pic>
        <p:nvPicPr>
          <p:cNvPr id="16" name="Online Image Placeholder 15" descr="A screenshot of a cell phone&#10;&#10;Description automatically generated">
            <a:extLst>
              <a:ext uri="{FF2B5EF4-FFF2-40B4-BE49-F238E27FC236}">
                <a16:creationId xmlns:a16="http://schemas.microsoft.com/office/drawing/2014/main" id="{346C4481-E5D0-489C-8CD3-ADFCEAFA7B1B}"/>
              </a:ext>
            </a:extLst>
          </p:cNvPr>
          <p:cNvPicPr>
            <a:picLocks noGrp="1" noChangeAspect="1"/>
          </p:cNvPicPr>
          <p:nvPr>
            <p:ph type="clipArt" sz="quarter" idx="11"/>
          </p:nvPr>
        </p:nvPicPr>
        <p:blipFill>
          <a:blip r:embed="rId3"/>
          <a:stretch>
            <a:fillRect/>
          </a:stretch>
        </p:blipFill>
        <p:spPr>
          <a:xfrm>
            <a:off x="8067307" y="1840068"/>
            <a:ext cx="1875879" cy="3832225"/>
          </a:xfrm>
          <a:prstGeom prst="rect">
            <a:avLst/>
          </a:prstGeom>
        </p:spPr>
      </p:pic>
      <p:sp>
        <p:nvSpPr>
          <p:cNvPr id="17" name="Rectangle 16">
            <a:extLst>
              <a:ext uri="{FF2B5EF4-FFF2-40B4-BE49-F238E27FC236}">
                <a16:creationId xmlns:a16="http://schemas.microsoft.com/office/drawing/2014/main" id="{85D961DB-90E9-49D5-8FBA-C61B94B5B7C2}"/>
              </a:ext>
            </a:extLst>
          </p:cNvPr>
          <p:cNvSpPr/>
          <p:nvPr/>
        </p:nvSpPr>
        <p:spPr>
          <a:xfrm rot="445813">
            <a:off x="9887751" y="208868"/>
            <a:ext cx="2417459" cy="369332"/>
          </a:xfrm>
          <a:prstGeom prst="rect">
            <a:avLst/>
          </a:prstGeom>
          <a:solidFill>
            <a:schemeClr val="accent1"/>
          </a:solidFill>
        </p:spPr>
        <p:txBody>
          <a:bodyPr wrap="square">
            <a:spAutoFit/>
          </a:bodyPr>
          <a:lstStyle/>
          <a:p>
            <a:pPr algn="ctr">
              <a:spcBef>
                <a:spcPts val="384"/>
              </a:spcBef>
            </a:pPr>
            <a:r>
              <a:rPr lang="en-US" sz="1800" b="1">
                <a:solidFill>
                  <a:schemeClr val="bg1"/>
                </a:solidFill>
              </a:rPr>
              <a:t>In design phase</a:t>
            </a:r>
          </a:p>
        </p:txBody>
      </p:sp>
      <p:sp>
        <p:nvSpPr>
          <p:cNvPr id="14" name="Text Placeholder 4">
            <a:extLst>
              <a:ext uri="{FF2B5EF4-FFF2-40B4-BE49-F238E27FC236}">
                <a16:creationId xmlns:a16="http://schemas.microsoft.com/office/drawing/2014/main" id="{2DB1F7A2-2ADB-426F-8D7C-B0B7FC26A54A}"/>
              </a:ext>
            </a:extLst>
          </p:cNvPr>
          <p:cNvSpPr>
            <a:spLocks noGrp="1"/>
          </p:cNvSpPr>
          <p:nvPr>
            <p:ph type="body" sz="quarter" idx="10"/>
          </p:nvPr>
        </p:nvSpPr>
        <p:spPr>
          <a:xfrm>
            <a:off x="434975" y="2188559"/>
            <a:ext cx="5241206" cy="4272753"/>
          </a:xfrm>
        </p:spPr>
        <p:txBody>
          <a:bodyPr vert="horz" wrap="square" lIns="0" tIns="0" rIns="0" bIns="0" rtlCol="0" anchor="t">
            <a:noAutofit/>
          </a:bodyPr>
          <a:lstStyle/>
          <a:p>
            <a:r>
              <a:rPr lang="en-US"/>
              <a:t>Enable developers to build </a:t>
            </a:r>
            <a:r>
              <a:rPr lang="en-US" err="1"/>
              <a:t>SPFx</a:t>
            </a:r>
            <a:r>
              <a:rPr lang="en-US"/>
              <a:t> based Tabs solutions</a:t>
            </a:r>
          </a:p>
          <a:p>
            <a:r>
              <a:rPr lang="en-US"/>
              <a:t>Full Teams context and SDK available at development and run time</a:t>
            </a:r>
            <a:endParaRPr lang="en-US">
              <a:cs typeface="Segoe UI"/>
            </a:endParaRPr>
          </a:p>
          <a:p>
            <a:r>
              <a:rPr lang="en-US"/>
              <a:t>Hosting, authentication, and API access handled by SharePoint directly</a:t>
            </a:r>
          </a:p>
          <a:p>
            <a:r>
              <a:rPr lang="en-US"/>
              <a:t>Full support for rich clients</a:t>
            </a:r>
          </a:p>
        </p:txBody>
      </p:sp>
      <p:grpSp>
        <p:nvGrpSpPr>
          <p:cNvPr id="13" name="Group 12">
            <a:extLst>
              <a:ext uri="{FF2B5EF4-FFF2-40B4-BE49-F238E27FC236}">
                <a16:creationId xmlns:a16="http://schemas.microsoft.com/office/drawing/2014/main" id="{BF5BD1C0-EDC2-4CD5-88BD-2940B03B934A}"/>
              </a:ext>
            </a:extLst>
          </p:cNvPr>
          <p:cNvGrpSpPr/>
          <p:nvPr/>
        </p:nvGrpSpPr>
        <p:grpSpPr>
          <a:xfrm>
            <a:off x="374075" y="1421606"/>
            <a:ext cx="4555371" cy="518441"/>
            <a:chOff x="374075" y="1421606"/>
            <a:chExt cx="4555371" cy="518441"/>
          </a:xfrm>
        </p:grpSpPr>
        <p:pic>
          <p:nvPicPr>
            <p:cNvPr id="15" name="Graphic 14">
              <a:extLst>
                <a:ext uri="{FF2B5EF4-FFF2-40B4-BE49-F238E27FC236}">
                  <a16:creationId xmlns:a16="http://schemas.microsoft.com/office/drawing/2014/main" id="{E3D04B11-9ED4-4B39-ADCD-1B42735AA3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3154" y="1423809"/>
              <a:ext cx="416292" cy="411688"/>
            </a:xfrm>
            <a:prstGeom prst="rect">
              <a:avLst/>
            </a:prstGeom>
          </p:spPr>
        </p:pic>
        <p:pic>
          <p:nvPicPr>
            <p:cNvPr id="18" name="Graphic 22">
              <a:extLst>
                <a:ext uri="{FF2B5EF4-FFF2-40B4-BE49-F238E27FC236}">
                  <a16:creationId xmlns:a16="http://schemas.microsoft.com/office/drawing/2014/main" id="{26936CA8-B738-4A2C-87A8-7F8FEDF27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6153" y="1425980"/>
              <a:ext cx="416292" cy="411688"/>
            </a:xfrm>
            <a:prstGeom prst="rect">
              <a:avLst/>
            </a:prstGeom>
          </p:spPr>
        </p:pic>
        <p:pic>
          <p:nvPicPr>
            <p:cNvPr id="19" name="Graphic 17">
              <a:extLst>
                <a:ext uri="{FF2B5EF4-FFF2-40B4-BE49-F238E27FC236}">
                  <a16:creationId xmlns:a16="http://schemas.microsoft.com/office/drawing/2014/main" id="{9ABC013C-B74E-4D1D-A47D-D44DF0AA52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58682" y="1421606"/>
              <a:ext cx="416292" cy="416290"/>
            </a:xfrm>
            <a:prstGeom prst="rect">
              <a:avLst/>
            </a:prstGeom>
          </p:spPr>
        </p:pic>
        <p:cxnSp>
          <p:nvCxnSpPr>
            <p:cNvPr id="20" name="Straight Connector 19">
              <a:extLst>
                <a:ext uri="{FF2B5EF4-FFF2-40B4-BE49-F238E27FC236}">
                  <a16:creationId xmlns:a16="http://schemas.microsoft.com/office/drawing/2014/main" id="{96A95A45-6EE5-4607-B093-02AEB64DAAB4}"/>
                </a:ext>
              </a:extLst>
            </p:cNvPr>
            <p:cNvCxnSpPr>
              <a:cxnSpLocks/>
            </p:cNvCxnSpPr>
            <p:nvPr/>
          </p:nvCxnSpPr>
          <p:spPr>
            <a:xfrm>
              <a:off x="374075" y="1940047"/>
              <a:ext cx="57862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AFD6655-88A1-4E74-B937-42B43396C42B}"/>
                </a:ext>
              </a:extLst>
            </p:cNvPr>
            <p:cNvPicPr>
              <a:picLocks noChangeAspect="1"/>
            </p:cNvPicPr>
            <p:nvPr/>
          </p:nvPicPr>
          <p:blipFill>
            <a:blip r:embed="rId10"/>
            <a:stretch>
              <a:fillRect/>
            </a:stretch>
          </p:blipFill>
          <p:spPr>
            <a:xfrm>
              <a:off x="441699" y="1453440"/>
              <a:ext cx="409575" cy="342900"/>
            </a:xfrm>
            <a:prstGeom prst="rect">
              <a:avLst/>
            </a:prstGeom>
          </p:spPr>
        </p:pic>
      </p:grpSp>
    </p:spTree>
    <p:extLst>
      <p:ext uri="{BB962C8B-B14F-4D97-AF65-F5344CB8AC3E}">
        <p14:creationId xmlns:p14="http://schemas.microsoft.com/office/powerpoint/2010/main" val="22580882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635E0F8-7E6E-4EA4-A7C1-38AE4274213D}"/>
              </a:ext>
            </a:extLst>
          </p:cNvPr>
          <p:cNvCxnSpPr>
            <a:cxnSpLocks/>
          </p:cNvCxnSpPr>
          <p:nvPr/>
        </p:nvCxnSpPr>
        <p:spPr>
          <a:xfrm flipH="1" flipV="1">
            <a:off x="4366901" y="1380204"/>
            <a:ext cx="7796459" cy="3452265"/>
          </a:xfrm>
          <a:prstGeom prst="line">
            <a:avLst/>
          </a:prstGeom>
          <a:ln w="19050">
            <a:solidFill>
              <a:schemeClr val="tx1">
                <a:lumMod val="85000"/>
                <a:lumOff val="1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a:xfrm>
            <a:off x="465138" y="666282"/>
            <a:ext cx="11533187" cy="397545"/>
          </a:xfrm>
        </p:spPr>
        <p:txBody>
          <a:bodyPr/>
          <a:lstStyle/>
          <a:p>
            <a:r>
              <a:rPr lang="en-US" sz="3200">
                <a:solidFill>
                  <a:srgbClr val="000000"/>
                </a:solidFill>
              </a:rPr>
              <a:t>Building Tabs using </a:t>
            </a:r>
            <a:r>
              <a:rPr lang="en-US" sz="3200" err="1">
                <a:solidFill>
                  <a:srgbClr val="000000"/>
                </a:solidFill>
              </a:rPr>
              <a:t>SPFx</a:t>
            </a:r>
            <a:r>
              <a:rPr lang="en-US" sz="3200">
                <a:solidFill>
                  <a:srgbClr val="000000"/>
                </a:solidFill>
              </a:rPr>
              <a:t> Development Model</a:t>
            </a:r>
            <a:endParaRPr lang="en-US" sz="5399">
              <a:solidFill>
                <a:srgbClr val="000000"/>
              </a:solidFill>
            </a:endParaRPr>
          </a:p>
        </p:txBody>
      </p:sp>
      <p:grpSp>
        <p:nvGrpSpPr>
          <p:cNvPr id="4" name="Group 3">
            <a:extLst>
              <a:ext uri="{FF2B5EF4-FFF2-40B4-BE49-F238E27FC236}">
                <a16:creationId xmlns:a16="http://schemas.microsoft.com/office/drawing/2014/main" id="{1BC4DBDE-386D-4980-9BDC-6E91B386770A}"/>
              </a:ext>
            </a:extLst>
          </p:cNvPr>
          <p:cNvGrpSpPr/>
          <p:nvPr/>
        </p:nvGrpSpPr>
        <p:grpSpPr>
          <a:xfrm>
            <a:off x="6042114" y="1892426"/>
            <a:ext cx="2580941" cy="1885975"/>
            <a:chOff x="3824185" y="1638265"/>
            <a:chExt cx="2236972" cy="1634626"/>
          </a:xfrm>
        </p:grpSpPr>
        <p:sp>
          <p:nvSpPr>
            <p:cNvPr id="6" name="Rectangle 5">
              <a:extLst>
                <a:ext uri="{FF2B5EF4-FFF2-40B4-BE49-F238E27FC236}">
                  <a16:creationId xmlns:a16="http://schemas.microsoft.com/office/drawing/2014/main" id="{B5298016-99FD-4777-B6EA-A8FA6146C290}"/>
                </a:ext>
              </a:extLst>
            </p:cNvPr>
            <p:cNvSpPr/>
            <p:nvPr/>
          </p:nvSpPr>
          <p:spPr bwMode="auto">
            <a:xfrm>
              <a:off x="3824185" y="1829346"/>
              <a:ext cx="1784947" cy="12943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23" tIns="46623" rIns="46623" bIns="46623" numCol="1" spcCol="0" rtlCol="0" fromWordArt="0" anchor="t" anchorCtr="0" forceAA="0" compatLnSpc="1">
              <a:prstTxWarp prst="textNoShape">
                <a:avLst/>
              </a:prstTxWarp>
              <a:noAutofit/>
            </a:bodyPr>
            <a:lstStyle/>
            <a:p>
              <a:pPr defTabSz="932111" fontAlgn="base">
                <a:spcBef>
                  <a:spcPct val="0"/>
                </a:spcBef>
                <a:spcAft>
                  <a:spcPct val="0"/>
                </a:spcAft>
              </a:pPr>
              <a:r>
                <a:rPr lang="en-US" sz="1632">
                  <a:solidFill>
                    <a:schemeClr val="bg2">
                      <a:lumMod val="25000"/>
                    </a:schemeClr>
                  </a:solidFill>
                  <a:cs typeface="Segoe UI" pitchFamily="34" charset="0"/>
                </a:rPr>
                <a:t>SharePoint </a:t>
              </a:r>
              <a:br>
                <a:rPr lang="en-US" sz="1632">
                  <a:solidFill>
                    <a:schemeClr val="bg2">
                      <a:lumMod val="25000"/>
                    </a:schemeClr>
                  </a:solidFill>
                  <a:cs typeface="Segoe UI" pitchFamily="34" charset="0"/>
                </a:rPr>
              </a:br>
              <a:r>
                <a:rPr lang="en-US" sz="1632">
                  <a:solidFill>
                    <a:schemeClr val="bg2">
                      <a:lumMod val="25000"/>
                    </a:schemeClr>
                  </a:solidFill>
                  <a:cs typeface="Segoe UI" pitchFamily="34" charset="0"/>
                </a:rPr>
                <a:t>Online</a:t>
              </a:r>
            </a:p>
          </p:txBody>
        </p:sp>
        <p:grpSp>
          <p:nvGrpSpPr>
            <p:cNvPr id="7" name="Group 6">
              <a:extLst>
                <a:ext uri="{FF2B5EF4-FFF2-40B4-BE49-F238E27FC236}">
                  <a16:creationId xmlns:a16="http://schemas.microsoft.com/office/drawing/2014/main" id="{A25D49FA-695B-42F6-B937-91B519DF3A61}"/>
                </a:ext>
              </a:extLst>
            </p:cNvPr>
            <p:cNvGrpSpPr>
              <a:grpSpLocks noChangeAspect="1"/>
            </p:cNvGrpSpPr>
            <p:nvPr/>
          </p:nvGrpSpPr>
          <p:grpSpPr>
            <a:xfrm>
              <a:off x="4912751" y="1638265"/>
              <a:ext cx="1148406" cy="688997"/>
              <a:chOff x="5192120" y="3272891"/>
              <a:chExt cx="1696932" cy="1018089"/>
            </a:xfrm>
          </p:grpSpPr>
          <p:pic>
            <p:nvPicPr>
              <p:cNvPr id="9" name="Picture 8">
                <a:extLst>
                  <a:ext uri="{FF2B5EF4-FFF2-40B4-BE49-F238E27FC236}">
                    <a16:creationId xmlns:a16="http://schemas.microsoft.com/office/drawing/2014/main" id="{E646746D-88C5-4901-8FFB-F5F1834B60EE}"/>
                  </a:ext>
                </a:extLst>
              </p:cNvPr>
              <p:cNvPicPr>
                <a:picLocks noChangeAspect="1"/>
              </p:cNvPicPr>
              <p:nvPr/>
            </p:nvPicPr>
            <p:blipFill>
              <a:blip r:embed="rId3"/>
              <a:stretch>
                <a:fillRect/>
              </a:stretch>
            </p:blipFill>
            <p:spPr>
              <a:xfrm>
                <a:off x="5192120" y="3272891"/>
                <a:ext cx="1595281" cy="1018089"/>
              </a:xfrm>
              <a:prstGeom prst="rect">
                <a:avLst/>
              </a:prstGeom>
            </p:spPr>
          </p:pic>
          <p:pic>
            <p:nvPicPr>
              <p:cNvPr id="10" name="Picture 9">
                <a:extLst>
                  <a:ext uri="{FF2B5EF4-FFF2-40B4-BE49-F238E27FC236}">
                    <a16:creationId xmlns:a16="http://schemas.microsoft.com/office/drawing/2014/main" id="{8E6570AC-E183-4687-A2CB-B326D36920D6}"/>
                  </a:ext>
                </a:extLst>
              </p:cNvPr>
              <p:cNvPicPr>
                <a:picLocks noChangeAspect="1"/>
              </p:cNvPicPr>
              <p:nvPr/>
            </p:nvPicPr>
            <p:blipFill>
              <a:blip r:embed="rId4"/>
              <a:stretch>
                <a:fillRect/>
              </a:stretch>
            </p:blipFill>
            <p:spPr>
              <a:xfrm>
                <a:off x="6101093" y="3272891"/>
                <a:ext cx="787959" cy="760637"/>
              </a:xfrm>
              <a:prstGeom prst="rect">
                <a:avLst/>
              </a:prstGeom>
            </p:spPr>
          </p:pic>
        </p:grpSp>
        <p:pic>
          <p:nvPicPr>
            <p:cNvPr id="8" name="Picture 7">
              <a:extLst>
                <a:ext uri="{FF2B5EF4-FFF2-40B4-BE49-F238E27FC236}">
                  <a16:creationId xmlns:a16="http://schemas.microsoft.com/office/drawing/2014/main" id="{AB14C120-D02F-4DEF-AA00-CE4CB5407A71}"/>
                </a:ext>
              </a:extLst>
            </p:cNvPr>
            <p:cNvPicPr>
              <a:picLocks noChangeAspect="1"/>
            </p:cNvPicPr>
            <p:nvPr/>
          </p:nvPicPr>
          <p:blipFill>
            <a:blip r:embed="rId5"/>
            <a:stretch>
              <a:fillRect/>
            </a:stretch>
          </p:blipFill>
          <p:spPr>
            <a:xfrm>
              <a:off x="5364311" y="2782721"/>
              <a:ext cx="489642" cy="490170"/>
            </a:xfrm>
            <a:prstGeom prst="rect">
              <a:avLst/>
            </a:prstGeom>
          </p:spPr>
        </p:pic>
      </p:grpSp>
      <p:grpSp>
        <p:nvGrpSpPr>
          <p:cNvPr id="29" name="Group 28">
            <a:extLst>
              <a:ext uri="{FF2B5EF4-FFF2-40B4-BE49-F238E27FC236}">
                <a16:creationId xmlns:a16="http://schemas.microsoft.com/office/drawing/2014/main" id="{F803A5C1-20F8-4982-9229-7070D8167309}"/>
              </a:ext>
            </a:extLst>
          </p:cNvPr>
          <p:cNvGrpSpPr/>
          <p:nvPr/>
        </p:nvGrpSpPr>
        <p:grpSpPr>
          <a:xfrm>
            <a:off x="9776485" y="1481326"/>
            <a:ext cx="1789380" cy="1028025"/>
            <a:chOff x="4772232" y="5510466"/>
            <a:chExt cx="1789633" cy="1028171"/>
          </a:xfrm>
        </p:grpSpPr>
        <p:grpSp>
          <p:nvGrpSpPr>
            <p:cNvPr id="30" name="Group 29">
              <a:extLst>
                <a:ext uri="{FF2B5EF4-FFF2-40B4-BE49-F238E27FC236}">
                  <a16:creationId xmlns:a16="http://schemas.microsoft.com/office/drawing/2014/main" id="{4F0166B1-791C-4ECE-B4BA-8B5806268208}"/>
                </a:ext>
              </a:extLst>
            </p:cNvPr>
            <p:cNvGrpSpPr>
              <a:grpSpLocks noChangeAspect="1"/>
            </p:cNvGrpSpPr>
            <p:nvPr/>
          </p:nvGrpSpPr>
          <p:grpSpPr>
            <a:xfrm>
              <a:off x="5400769" y="5510466"/>
              <a:ext cx="541552" cy="612000"/>
              <a:chOff x="1776745" y="4741916"/>
              <a:chExt cx="489172" cy="552806"/>
            </a:xfrm>
          </p:grpSpPr>
          <p:pic>
            <p:nvPicPr>
              <p:cNvPr id="32" name="Picture 31">
                <a:extLst>
                  <a:ext uri="{FF2B5EF4-FFF2-40B4-BE49-F238E27FC236}">
                    <a16:creationId xmlns:a16="http://schemas.microsoft.com/office/drawing/2014/main" id="{85EB25E7-F024-4885-A182-887DC982E88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33" name="TextBox 32">
                <a:extLst>
                  <a:ext uri="{FF2B5EF4-FFF2-40B4-BE49-F238E27FC236}">
                    <a16:creationId xmlns:a16="http://schemas.microsoft.com/office/drawing/2014/main" id="{DB425414-9E9F-47D7-B6BF-9C955A348B3D}"/>
                  </a:ext>
                </a:extLst>
              </p:cNvPr>
              <p:cNvSpPr txBox="1"/>
              <p:nvPr/>
            </p:nvSpPr>
            <p:spPr>
              <a:xfrm>
                <a:off x="1776745" y="4988029"/>
                <a:ext cx="481051" cy="229702"/>
              </a:xfrm>
              <a:prstGeom prst="rect">
                <a:avLst/>
              </a:prstGeom>
              <a:noFill/>
            </p:spPr>
            <p:txBody>
              <a:bodyPr wrap="square" lIns="0" tIns="0" rIns="0" bIns="0" rtlCol="0">
                <a:spAutoFit/>
              </a:bodyPr>
              <a:lstStyle/>
              <a:p>
                <a:pPr algn="ctr">
                  <a:lnSpc>
                    <a:spcPct val="90000"/>
                  </a:lnSpc>
                  <a:spcAft>
                    <a:spcPts val="600"/>
                  </a:spcAft>
                </a:pPr>
                <a:r>
                  <a:rPr lang="en-US" b="1">
                    <a:solidFill>
                      <a:schemeClr val="accent1"/>
                    </a:solidFill>
                  </a:rPr>
                  <a:t>js</a:t>
                </a:r>
              </a:p>
            </p:txBody>
          </p:sp>
        </p:grpSp>
        <p:sp>
          <p:nvSpPr>
            <p:cNvPr id="31" name="Rectangle 30">
              <a:extLst>
                <a:ext uri="{FF2B5EF4-FFF2-40B4-BE49-F238E27FC236}">
                  <a16:creationId xmlns:a16="http://schemas.microsoft.com/office/drawing/2014/main" id="{2EF49FA2-763E-4929-A67C-8AD9A4959F19}"/>
                </a:ext>
              </a:extLst>
            </p:cNvPr>
            <p:cNvSpPr/>
            <p:nvPr/>
          </p:nvSpPr>
          <p:spPr bwMode="auto">
            <a:xfrm>
              <a:off x="4772232"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a:solidFill>
                    <a:schemeClr val="tx1">
                      <a:lumMod val="75000"/>
                    </a:schemeClr>
                  </a:solidFill>
                </a:rPr>
                <a:t>JavaScript Library</a:t>
              </a:r>
            </a:p>
          </p:txBody>
        </p:sp>
      </p:grpSp>
      <p:grpSp>
        <p:nvGrpSpPr>
          <p:cNvPr id="42" name="Group 41">
            <a:extLst>
              <a:ext uri="{FF2B5EF4-FFF2-40B4-BE49-F238E27FC236}">
                <a16:creationId xmlns:a16="http://schemas.microsoft.com/office/drawing/2014/main" id="{B30F3C23-6445-439C-8B5D-4926DA818562}"/>
              </a:ext>
            </a:extLst>
          </p:cNvPr>
          <p:cNvGrpSpPr/>
          <p:nvPr/>
        </p:nvGrpSpPr>
        <p:grpSpPr>
          <a:xfrm>
            <a:off x="9638250" y="4682716"/>
            <a:ext cx="2411809" cy="1472253"/>
            <a:chOff x="9406897" y="4453059"/>
            <a:chExt cx="2412151" cy="1472461"/>
          </a:xfrm>
        </p:grpSpPr>
        <p:grpSp>
          <p:nvGrpSpPr>
            <p:cNvPr id="11" name="Group 10">
              <a:extLst>
                <a:ext uri="{FF2B5EF4-FFF2-40B4-BE49-F238E27FC236}">
                  <a16:creationId xmlns:a16="http://schemas.microsoft.com/office/drawing/2014/main" id="{21E6928C-84F6-475A-B091-BBF62D0E6D1E}"/>
                </a:ext>
              </a:extLst>
            </p:cNvPr>
            <p:cNvGrpSpPr/>
            <p:nvPr/>
          </p:nvGrpSpPr>
          <p:grpSpPr>
            <a:xfrm>
              <a:off x="10029415" y="4897349"/>
              <a:ext cx="1789633" cy="1028171"/>
              <a:chOff x="5024657" y="5510466"/>
              <a:chExt cx="1789633" cy="1028171"/>
            </a:xfrm>
          </p:grpSpPr>
          <p:grpSp>
            <p:nvGrpSpPr>
              <p:cNvPr id="12" name="Group 11">
                <a:extLst>
                  <a:ext uri="{FF2B5EF4-FFF2-40B4-BE49-F238E27FC236}">
                    <a16:creationId xmlns:a16="http://schemas.microsoft.com/office/drawing/2014/main" id="{BC897F7D-4C10-4649-9397-3E6C754C73E8}"/>
                  </a:ext>
                </a:extLst>
              </p:cNvPr>
              <p:cNvGrpSpPr>
                <a:grpSpLocks noChangeAspect="1"/>
              </p:cNvGrpSpPr>
              <p:nvPr/>
            </p:nvGrpSpPr>
            <p:grpSpPr>
              <a:xfrm>
                <a:off x="5662160" y="5510466"/>
                <a:ext cx="532578" cy="612000"/>
                <a:chOff x="2012859" y="4741916"/>
                <a:chExt cx="481067" cy="552806"/>
              </a:xfrm>
            </p:grpSpPr>
            <p:pic>
              <p:nvPicPr>
                <p:cNvPr id="14" name="Picture 13">
                  <a:extLst>
                    <a:ext uri="{FF2B5EF4-FFF2-40B4-BE49-F238E27FC236}">
                      <a16:creationId xmlns:a16="http://schemas.microsoft.com/office/drawing/2014/main" id="{9CFE0637-908B-47F2-8F4D-9FCE124C047E}"/>
                    </a:ext>
                  </a:extLst>
                </p:cNvPr>
                <p:cNvPicPr>
                  <a:picLocks noChangeAspect="1"/>
                </p:cNvPicPr>
                <p:nvPr/>
              </p:nvPicPr>
              <p:blipFill>
                <a:blip r:embed="rId6"/>
                <a:stretch>
                  <a:fillRect/>
                </a:stretch>
              </p:blipFill>
              <p:spPr>
                <a:xfrm>
                  <a:off x="2013795" y="4741916"/>
                  <a:ext cx="480131" cy="552806"/>
                </a:xfrm>
                <a:prstGeom prst="rect">
                  <a:avLst/>
                </a:prstGeom>
              </p:spPr>
            </p:pic>
            <p:sp>
              <p:nvSpPr>
                <p:cNvPr id="15" name="TextBox 14">
                  <a:extLst>
                    <a:ext uri="{FF2B5EF4-FFF2-40B4-BE49-F238E27FC236}">
                      <a16:creationId xmlns:a16="http://schemas.microsoft.com/office/drawing/2014/main" id="{CB84C5A8-24C5-455C-9899-51CC21826C2B}"/>
                    </a:ext>
                  </a:extLst>
                </p:cNvPr>
                <p:cNvSpPr txBox="1"/>
                <p:nvPr/>
              </p:nvSpPr>
              <p:spPr>
                <a:xfrm>
                  <a:off x="2012859" y="4988029"/>
                  <a:ext cx="481051" cy="229701"/>
                </a:xfrm>
                <a:prstGeom prst="rect">
                  <a:avLst/>
                </a:prstGeom>
                <a:noFill/>
              </p:spPr>
              <p:txBody>
                <a:bodyPr wrap="square" lIns="0" tIns="0" rIns="0" bIns="0" rtlCol="0">
                  <a:spAutoFit/>
                </a:bodyPr>
                <a:lstStyle/>
                <a:p>
                  <a:pPr algn="ctr">
                    <a:lnSpc>
                      <a:spcPct val="90000"/>
                    </a:lnSpc>
                    <a:spcAft>
                      <a:spcPts val="600"/>
                    </a:spcAft>
                  </a:pPr>
                  <a:r>
                    <a:rPr lang="en-US" b="1">
                      <a:solidFill>
                        <a:schemeClr val="accent1"/>
                      </a:solidFill>
                    </a:rPr>
                    <a:t>js</a:t>
                  </a:r>
                </a:p>
              </p:txBody>
            </p:sp>
          </p:grpSp>
          <p:sp>
            <p:nvSpPr>
              <p:cNvPr id="13" name="Rectangle 12">
                <a:extLst>
                  <a:ext uri="{FF2B5EF4-FFF2-40B4-BE49-F238E27FC236}">
                    <a16:creationId xmlns:a16="http://schemas.microsoft.com/office/drawing/2014/main" id="{7B4794CE-01FF-426E-8243-62B398D9C045}"/>
                  </a:ext>
                </a:extLst>
              </p:cNvPr>
              <p:cNvSpPr/>
              <p:nvPr/>
            </p:nvSpPr>
            <p:spPr bwMode="auto">
              <a:xfrm>
                <a:off x="5024657"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a:solidFill>
                      <a:schemeClr val="tx1">
                        <a:lumMod val="75000"/>
                      </a:schemeClr>
                    </a:solidFill>
                  </a:rPr>
                  <a:t>JavaScript Library</a:t>
                </a:r>
              </a:p>
            </p:txBody>
          </p:sp>
        </p:grpSp>
        <p:grpSp>
          <p:nvGrpSpPr>
            <p:cNvPr id="37" name="Group 36">
              <a:extLst>
                <a:ext uri="{FF2B5EF4-FFF2-40B4-BE49-F238E27FC236}">
                  <a16:creationId xmlns:a16="http://schemas.microsoft.com/office/drawing/2014/main" id="{CEE3C0C5-083A-48E2-A249-4F5B0358DC4F}"/>
                </a:ext>
              </a:extLst>
            </p:cNvPr>
            <p:cNvGrpSpPr/>
            <p:nvPr/>
          </p:nvGrpSpPr>
          <p:grpSpPr>
            <a:xfrm>
              <a:off x="9406897" y="4453059"/>
              <a:ext cx="1233303" cy="1044826"/>
              <a:chOff x="7995181" y="3557344"/>
              <a:chExt cx="1233303" cy="1044826"/>
            </a:xfrm>
          </p:grpSpPr>
          <p:grpSp>
            <p:nvGrpSpPr>
              <p:cNvPr id="38" name="Group 37">
                <a:extLst>
                  <a:ext uri="{FF2B5EF4-FFF2-40B4-BE49-F238E27FC236}">
                    <a16:creationId xmlns:a16="http://schemas.microsoft.com/office/drawing/2014/main" id="{12C84B66-9000-45B8-94ED-753703D19685}"/>
                  </a:ext>
                </a:extLst>
              </p:cNvPr>
              <p:cNvGrpSpPr/>
              <p:nvPr/>
            </p:nvGrpSpPr>
            <p:grpSpPr>
              <a:xfrm>
                <a:off x="8358210" y="3557344"/>
                <a:ext cx="623162" cy="539683"/>
                <a:chOff x="5819006" y="2048496"/>
                <a:chExt cx="623162" cy="539683"/>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7"/>
                <a:stretch>
                  <a:fillRect/>
                </a:stretch>
              </p:blipFill>
              <p:spPr>
                <a:xfrm>
                  <a:off x="5819006" y="2048496"/>
                  <a:ext cx="507246" cy="421358"/>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8"/>
                <a:stretch>
                  <a:fillRect/>
                </a:stretch>
              </p:blipFill>
              <p:spPr>
                <a:xfrm>
                  <a:off x="6118168" y="2279147"/>
                  <a:ext cx="324000" cy="309032"/>
                </a:xfrm>
                <a:prstGeom prst="rect">
                  <a:avLst/>
                </a:prstGeom>
              </p:spPr>
            </p:pic>
          </p:grpSp>
          <p:sp>
            <p:nvSpPr>
              <p:cNvPr id="39" name="TextBox 38">
                <a:extLst>
                  <a:ext uri="{FF2B5EF4-FFF2-40B4-BE49-F238E27FC236}">
                    <a16:creationId xmlns:a16="http://schemas.microsoft.com/office/drawing/2014/main" id="{82E934CD-A687-4137-909D-4F59FF7CA2C2}"/>
                  </a:ext>
                </a:extLst>
              </p:cNvPr>
              <p:cNvSpPr txBox="1"/>
              <p:nvPr/>
            </p:nvSpPr>
            <p:spPr>
              <a:xfrm>
                <a:off x="7995181" y="3967902"/>
                <a:ext cx="1233303" cy="634268"/>
              </a:xfrm>
              <a:prstGeom prst="rect">
                <a:avLst/>
              </a:prstGeom>
              <a:noFill/>
            </p:spPr>
            <p:txBody>
              <a:bodyPr wrap="square" lIns="182854" tIns="146283" rIns="182854" bIns="146283" rtlCol="0">
                <a:spAutoFit/>
              </a:bodyPr>
              <a:lstStyle/>
              <a:p>
                <a:pPr algn="ctr">
                  <a:lnSpc>
                    <a:spcPct val="90000"/>
                  </a:lnSpc>
                  <a:spcAft>
                    <a:spcPts val="600"/>
                  </a:spcAft>
                </a:pPr>
                <a:r>
                  <a:rPr lang="en-US" sz="1199">
                    <a:gradFill>
                      <a:gsLst>
                        <a:gs pos="2917">
                          <a:schemeClr val="tx1"/>
                        </a:gs>
                        <a:gs pos="30000">
                          <a:schemeClr val="tx1"/>
                        </a:gs>
                      </a:gsLst>
                      <a:lin ang="5400000" scaled="0"/>
                    </a:gradFill>
                  </a:rPr>
                  <a:t>Tenant App catalog</a:t>
                </a:r>
              </a:p>
            </p:txBody>
          </p:sp>
        </p:grpSp>
      </p:grpSp>
      <p:sp>
        <p:nvSpPr>
          <p:cNvPr id="46" name="TextBox 45">
            <a:extLst>
              <a:ext uri="{FF2B5EF4-FFF2-40B4-BE49-F238E27FC236}">
                <a16:creationId xmlns:a16="http://schemas.microsoft.com/office/drawing/2014/main" id="{E7D94942-BF86-4CAA-B2A0-09389ED7DF27}"/>
              </a:ext>
            </a:extLst>
          </p:cNvPr>
          <p:cNvSpPr txBox="1"/>
          <p:nvPr/>
        </p:nvSpPr>
        <p:spPr>
          <a:xfrm>
            <a:off x="5006736" y="1189913"/>
            <a:ext cx="3303951" cy="634440"/>
          </a:xfrm>
          <a:prstGeom prst="rect">
            <a:avLst/>
          </a:prstGeom>
          <a:noFill/>
        </p:spPr>
        <p:txBody>
          <a:bodyPr wrap="none" lIns="182854" tIns="146283" rIns="182854" bIns="146283" rtlCol="0">
            <a:spAutoFit/>
          </a:bodyPr>
          <a:lstStyle/>
          <a:p>
            <a:pPr>
              <a:lnSpc>
                <a:spcPct val="90000"/>
              </a:lnSpc>
              <a:spcAft>
                <a:spcPts val="600"/>
              </a:spcAft>
            </a:pPr>
            <a:r>
              <a:rPr lang="en-US" sz="2400"/>
              <a:t>Office 365 public CDN</a:t>
            </a:r>
          </a:p>
        </p:txBody>
      </p:sp>
      <p:grpSp>
        <p:nvGrpSpPr>
          <p:cNvPr id="47" name="Group 46">
            <a:extLst>
              <a:ext uri="{FF2B5EF4-FFF2-40B4-BE49-F238E27FC236}">
                <a16:creationId xmlns:a16="http://schemas.microsoft.com/office/drawing/2014/main" id="{99235348-4B73-4A47-9313-23E8FE2644B6}"/>
              </a:ext>
            </a:extLst>
          </p:cNvPr>
          <p:cNvGrpSpPr/>
          <p:nvPr/>
        </p:nvGrpSpPr>
        <p:grpSpPr>
          <a:xfrm>
            <a:off x="985706" y="3667734"/>
            <a:ext cx="1291705" cy="1319122"/>
            <a:chOff x="1433961" y="3223662"/>
            <a:chExt cx="1291888" cy="1319309"/>
          </a:xfrm>
        </p:grpSpPr>
        <p:grpSp>
          <p:nvGrpSpPr>
            <p:cNvPr id="48" name="Group 47">
              <a:extLst>
                <a:ext uri="{FF2B5EF4-FFF2-40B4-BE49-F238E27FC236}">
                  <a16:creationId xmlns:a16="http://schemas.microsoft.com/office/drawing/2014/main" id="{BC6D5C94-DA94-4807-B15F-F2B14DDF6117}"/>
                </a:ext>
              </a:extLst>
            </p:cNvPr>
            <p:cNvGrpSpPr>
              <a:grpSpLocks noChangeAspect="1"/>
            </p:cNvGrpSpPr>
            <p:nvPr/>
          </p:nvGrpSpPr>
          <p:grpSpPr>
            <a:xfrm>
              <a:off x="1681733" y="3223662"/>
              <a:ext cx="737760" cy="828000"/>
              <a:chOff x="6352374" y="4481596"/>
              <a:chExt cx="1121405" cy="1258565"/>
            </a:xfrm>
          </p:grpSpPr>
          <p:grpSp>
            <p:nvGrpSpPr>
              <p:cNvPr id="50" name="Group 49">
                <a:extLst>
                  <a:ext uri="{FF2B5EF4-FFF2-40B4-BE49-F238E27FC236}">
                    <a16:creationId xmlns:a16="http://schemas.microsoft.com/office/drawing/2014/main" id="{5F1F4322-A546-426C-8FC7-BED6D9859E73}"/>
                  </a:ext>
                </a:extLst>
              </p:cNvPr>
              <p:cNvGrpSpPr/>
              <p:nvPr/>
            </p:nvGrpSpPr>
            <p:grpSpPr>
              <a:xfrm>
                <a:off x="6352374" y="4481596"/>
                <a:ext cx="1121405" cy="1258565"/>
                <a:chOff x="8756011" y="4457628"/>
                <a:chExt cx="1121405" cy="1258565"/>
              </a:xfrm>
            </p:grpSpPr>
            <p:sp>
              <p:nvSpPr>
                <p:cNvPr id="55" name="Oval 54">
                  <a:extLst>
                    <a:ext uri="{FF2B5EF4-FFF2-40B4-BE49-F238E27FC236}">
                      <a16:creationId xmlns:a16="http://schemas.microsoft.com/office/drawing/2014/main" id="{F007F975-368B-4C27-A9A8-CECF378C88F9}"/>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6" name="Isosceles Triangle 55">
                  <a:extLst>
                    <a:ext uri="{FF2B5EF4-FFF2-40B4-BE49-F238E27FC236}">
                      <a16:creationId xmlns:a16="http://schemas.microsoft.com/office/drawing/2014/main" id="{E867E00D-3182-4199-BD09-10551DDCAB0F}"/>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7" name="Isosceles Triangle 56">
                  <a:extLst>
                    <a:ext uri="{FF2B5EF4-FFF2-40B4-BE49-F238E27FC236}">
                      <a16:creationId xmlns:a16="http://schemas.microsoft.com/office/drawing/2014/main" id="{AF367450-F06F-4D40-86E3-989B4EAAB75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9"/>
              <a:stretch>
                <a:fillRect/>
              </a:stretch>
            </p:blipFill>
            <p:spPr>
              <a:xfrm>
                <a:off x="6602561" y="4864281"/>
                <a:ext cx="674752" cy="523831"/>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6789543" y="4973739"/>
                <a:ext cx="318560" cy="360000"/>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8"/>
                  <a:ext cx="481053" cy="345933"/>
                </a:xfrm>
                <a:prstGeom prst="rect">
                  <a:avLst/>
                </a:prstGeom>
                <a:noFill/>
              </p:spPr>
              <p:txBody>
                <a:bodyPr wrap="square" lIns="0" tIns="0" rIns="0" bIns="0" rtlCol="0">
                  <a:spAutoFit/>
                </a:bodyPr>
                <a:lstStyle/>
                <a:p>
                  <a:pPr algn="ctr">
                    <a:lnSpc>
                      <a:spcPct val="90000"/>
                    </a:lnSpc>
                    <a:spcAft>
                      <a:spcPts val="600"/>
                    </a:spcAft>
                  </a:pPr>
                  <a:r>
                    <a:rPr lang="en-US" sz="1049">
                      <a:solidFill>
                        <a:schemeClr val="accent1"/>
                      </a:solidFill>
                    </a:rPr>
                    <a:t>js</a:t>
                  </a:r>
                </a:p>
              </p:txBody>
            </p:sp>
          </p:grpSp>
        </p:grpSp>
        <p:sp>
          <p:nvSpPr>
            <p:cNvPr id="49" name="TextBox 48">
              <a:extLst>
                <a:ext uri="{FF2B5EF4-FFF2-40B4-BE49-F238E27FC236}">
                  <a16:creationId xmlns:a16="http://schemas.microsoft.com/office/drawing/2014/main" id="{B2FFCB39-2919-40E3-9FCB-FB94592A95B3}"/>
                </a:ext>
              </a:extLst>
            </p:cNvPr>
            <p:cNvSpPr txBox="1"/>
            <p:nvPr/>
          </p:nvSpPr>
          <p:spPr>
            <a:xfrm>
              <a:off x="1433961" y="4081306"/>
              <a:ext cx="1291888" cy="461665"/>
            </a:xfrm>
            <a:prstGeom prst="rect">
              <a:avLst/>
            </a:prstGeom>
            <a:noFill/>
          </p:spPr>
          <p:txBody>
            <a:bodyPr wrap="square" lIns="182854" tIns="146283" rIns="182854" bIns="146283" rtlCol="0">
              <a:spAutoFit/>
            </a:bodyPr>
            <a:lstStyle/>
            <a:p>
              <a:pPr algn="ctr">
                <a:lnSpc>
                  <a:spcPct val="90000"/>
                </a:lnSpc>
                <a:spcAft>
                  <a:spcPts val="600"/>
                </a:spcAft>
              </a:pPr>
              <a:r>
                <a:rPr lang="en-US" sz="1199">
                  <a:gradFill>
                    <a:gsLst>
                      <a:gs pos="2917">
                        <a:schemeClr val="tx1"/>
                      </a:gs>
                      <a:gs pos="30000">
                        <a:schemeClr val="tx1"/>
                      </a:gs>
                    </a:gsLst>
                    <a:lin ang="5400000" scaled="0"/>
                  </a:gradFill>
                </a:rPr>
                <a:t>SPFx solution</a:t>
              </a:r>
            </a:p>
          </p:txBody>
        </p:sp>
      </p:grpSp>
      <p:cxnSp>
        <p:nvCxnSpPr>
          <p:cNvPr id="58" name="Straight Arrow Connector 57">
            <a:extLst>
              <a:ext uri="{FF2B5EF4-FFF2-40B4-BE49-F238E27FC236}">
                <a16:creationId xmlns:a16="http://schemas.microsoft.com/office/drawing/2014/main" id="{5277761B-6A76-4C3B-A38C-FFB3650E3E78}"/>
              </a:ext>
            </a:extLst>
          </p:cNvPr>
          <p:cNvCxnSpPr>
            <a:cxnSpLocks/>
          </p:cNvCxnSpPr>
          <p:nvPr/>
        </p:nvCxnSpPr>
        <p:spPr>
          <a:xfrm flipH="1">
            <a:off x="2277413" y="4106112"/>
            <a:ext cx="916488" cy="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9" name="Straight Connector 58">
            <a:extLst>
              <a:ext uri="{FF2B5EF4-FFF2-40B4-BE49-F238E27FC236}">
                <a16:creationId xmlns:a16="http://schemas.microsoft.com/office/drawing/2014/main" id="{1013EE3A-3803-47AF-9FA2-BE4162722833}"/>
              </a:ext>
            </a:extLst>
          </p:cNvPr>
          <p:cNvCxnSpPr>
            <a:cxnSpLocks/>
          </p:cNvCxnSpPr>
          <p:nvPr/>
        </p:nvCxnSpPr>
        <p:spPr>
          <a:xfrm flipV="1">
            <a:off x="2192088" y="4399202"/>
            <a:ext cx="599233" cy="1320496"/>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0" name="TextBox 4">
            <a:extLst>
              <a:ext uri="{FF2B5EF4-FFF2-40B4-BE49-F238E27FC236}">
                <a16:creationId xmlns:a16="http://schemas.microsoft.com/office/drawing/2014/main" id="{390287EC-5D48-4DA9-8FBA-B351C9D08E9D}"/>
              </a:ext>
            </a:extLst>
          </p:cNvPr>
          <p:cNvSpPr txBox="1"/>
          <p:nvPr/>
        </p:nvSpPr>
        <p:spPr>
          <a:xfrm>
            <a:off x="521581" y="5562192"/>
            <a:ext cx="2640565" cy="982068"/>
          </a:xfrm>
          <a:prstGeom prst="rect">
            <a:avLst/>
          </a:prstGeom>
          <a:solidFill>
            <a:srgbClr val="505050"/>
          </a:solidFill>
          <a:ln w="19050">
            <a:noFill/>
            <a:prstDash val="solid"/>
            <a:miter lim="800000"/>
          </a:ln>
          <a:effectLst/>
        </p:spPr>
        <p:txBody>
          <a:bodyPr wrap="square" lIns="58167" tIns="29085" rIns="93070"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a:solidFill>
                  <a:schemeClr val="bg1"/>
                </a:solidFill>
              </a:rPr>
              <a:t>SPFx Teams solutions are deployed to Office 365 tenants using tenant app catalog- Typical options for the </a:t>
            </a:r>
            <a:r>
              <a:rPr lang="en-US" sz="1200" err="1">
                <a:solidFill>
                  <a:schemeClr val="bg1"/>
                </a:solidFill>
              </a:rPr>
              <a:t>sppkg</a:t>
            </a:r>
            <a:r>
              <a:rPr lang="en-US" sz="1200">
                <a:solidFill>
                  <a:schemeClr val="bg1"/>
                </a:solidFill>
              </a:rPr>
              <a:t> file packaging and hosting available. </a:t>
            </a:r>
          </a:p>
        </p:txBody>
      </p:sp>
      <p:pic>
        <p:nvPicPr>
          <p:cNvPr id="63" name="Picture 1" descr="image001">
            <a:extLst>
              <a:ext uri="{FF2B5EF4-FFF2-40B4-BE49-F238E27FC236}">
                <a16:creationId xmlns:a16="http://schemas.microsoft.com/office/drawing/2014/main" id="{3D7F86A8-A836-4FC9-9429-19748455A4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603" y="2769548"/>
            <a:ext cx="4444958" cy="284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63">
            <a:extLst>
              <a:ext uri="{FF2B5EF4-FFF2-40B4-BE49-F238E27FC236}">
                <a16:creationId xmlns:a16="http://schemas.microsoft.com/office/drawing/2014/main" id="{E2DFE709-C646-4EEE-947C-759F8515A6F1}"/>
              </a:ext>
            </a:extLst>
          </p:cNvPr>
          <p:cNvSpPr/>
          <p:nvPr/>
        </p:nvSpPr>
        <p:spPr bwMode="auto">
          <a:xfrm>
            <a:off x="4775433" y="3391790"/>
            <a:ext cx="2735772" cy="2222531"/>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85"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b="1">
                <a:solidFill>
                  <a:schemeClr val="bg2">
                    <a:lumMod val="25000"/>
                  </a:schemeClr>
                </a:solidFill>
                <a:ea typeface="Segoe UI" pitchFamily="34" charset="0"/>
                <a:cs typeface="Segoe UI" pitchFamily="34" charset="0"/>
              </a:rPr>
              <a:t>SPFx Teams </a:t>
            </a:r>
            <a:br>
              <a:rPr lang="en-US" b="1">
                <a:solidFill>
                  <a:schemeClr val="bg2">
                    <a:lumMod val="25000"/>
                  </a:schemeClr>
                </a:solidFill>
                <a:ea typeface="Segoe UI" pitchFamily="34" charset="0"/>
                <a:cs typeface="Segoe UI" pitchFamily="34" charset="0"/>
              </a:rPr>
            </a:br>
            <a:r>
              <a:rPr lang="en-US" b="1">
                <a:solidFill>
                  <a:schemeClr val="bg2">
                    <a:lumMod val="25000"/>
                  </a:schemeClr>
                </a:solidFill>
                <a:ea typeface="Segoe UI" pitchFamily="34" charset="0"/>
                <a:cs typeface="Segoe UI" pitchFamily="34" charset="0"/>
              </a:rPr>
              <a:t>Application</a:t>
            </a:r>
          </a:p>
        </p:txBody>
      </p:sp>
      <p:grpSp>
        <p:nvGrpSpPr>
          <p:cNvPr id="65" name="Group 64">
            <a:extLst>
              <a:ext uri="{FF2B5EF4-FFF2-40B4-BE49-F238E27FC236}">
                <a16:creationId xmlns:a16="http://schemas.microsoft.com/office/drawing/2014/main" id="{724A2FE7-D5AF-452E-B457-E09D20AC693F}"/>
              </a:ext>
            </a:extLst>
          </p:cNvPr>
          <p:cNvGrpSpPr>
            <a:grpSpLocks noChangeAspect="1"/>
          </p:cNvGrpSpPr>
          <p:nvPr/>
        </p:nvGrpSpPr>
        <p:grpSpPr>
          <a:xfrm>
            <a:off x="7072670" y="4713251"/>
            <a:ext cx="737655" cy="827882"/>
            <a:chOff x="8756011" y="4457628"/>
            <a:chExt cx="1121405" cy="1258565"/>
          </a:xfrm>
        </p:grpSpPr>
        <p:grpSp>
          <p:nvGrpSpPr>
            <p:cNvPr id="66" name="Group 65">
              <a:extLst>
                <a:ext uri="{FF2B5EF4-FFF2-40B4-BE49-F238E27FC236}">
                  <a16:creationId xmlns:a16="http://schemas.microsoft.com/office/drawing/2014/main" id="{EE4965AD-89E8-4C77-8599-B6303316D3E8}"/>
                </a:ext>
              </a:extLst>
            </p:cNvPr>
            <p:cNvGrpSpPr/>
            <p:nvPr/>
          </p:nvGrpSpPr>
          <p:grpSpPr>
            <a:xfrm>
              <a:off x="8756011" y="4530388"/>
              <a:ext cx="1121405" cy="1121405"/>
              <a:chOff x="8756011" y="4530388"/>
              <a:chExt cx="1121405" cy="1121405"/>
            </a:xfrm>
          </p:grpSpPr>
          <p:sp>
            <p:nvSpPr>
              <p:cNvPr id="69" name="Oval 68">
                <a:extLst>
                  <a:ext uri="{FF2B5EF4-FFF2-40B4-BE49-F238E27FC236}">
                    <a16:creationId xmlns:a16="http://schemas.microsoft.com/office/drawing/2014/main" id="{DB4BCCFC-F84B-4743-AFAE-087725493700}"/>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70" name="Group 69">
                <a:extLst>
                  <a:ext uri="{FF2B5EF4-FFF2-40B4-BE49-F238E27FC236}">
                    <a16:creationId xmlns:a16="http://schemas.microsoft.com/office/drawing/2014/main" id="{37691379-D6E3-4314-9517-F4AB184348A3}"/>
                  </a:ext>
                </a:extLst>
              </p:cNvPr>
              <p:cNvGrpSpPr>
                <a:grpSpLocks noChangeAspect="1"/>
              </p:cNvGrpSpPr>
              <p:nvPr/>
            </p:nvGrpSpPr>
            <p:grpSpPr>
              <a:xfrm>
                <a:off x="8996965" y="4836452"/>
                <a:ext cx="715793" cy="540000"/>
                <a:chOff x="5784587" y="4234924"/>
                <a:chExt cx="808975" cy="610297"/>
              </a:xfrm>
            </p:grpSpPr>
            <p:pic>
              <p:nvPicPr>
                <p:cNvPr id="71" name="Picture 70">
                  <a:extLst>
                    <a:ext uri="{FF2B5EF4-FFF2-40B4-BE49-F238E27FC236}">
                      <a16:creationId xmlns:a16="http://schemas.microsoft.com/office/drawing/2014/main" id="{8B0FA711-66DD-4605-B5B0-7C6FAA5F2DA3}"/>
                    </a:ext>
                  </a:extLst>
                </p:cNvPr>
                <p:cNvPicPr>
                  <a:picLocks noChangeAspect="1"/>
                </p:cNvPicPr>
                <p:nvPr/>
              </p:nvPicPr>
              <p:blipFill>
                <a:blip r:embed="rId11"/>
                <a:stretch>
                  <a:fillRect/>
                </a:stretch>
              </p:blipFill>
              <p:spPr>
                <a:xfrm>
                  <a:off x="5784587" y="4234924"/>
                  <a:ext cx="666415" cy="527251"/>
                </a:xfrm>
                <a:prstGeom prst="rect">
                  <a:avLst/>
                </a:prstGeom>
              </p:spPr>
            </p:pic>
            <p:pic>
              <p:nvPicPr>
                <p:cNvPr id="72" name="Picture 71">
                  <a:extLst>
                    <a:ext uri="{FF2B5EF4-FFF2-40B4-BE49-F238E27FC236}">
                      <a16:creationId xmlns:a16="http://schemas.microsoft.com/office/drawing/2014/main" id="{AE272CDB-C909-42C2-807B-41A03A6B5CAA}"/>
                    </a:ext>
                  </a:extLst>
                </p:cNvPr>
                <p:cNvPicPr>
                  <a:picLocks noChangeAspect="1"/>
                </p:cNvPicPr>
                <p:nvPr/>
              </p:nvPicPr>
              <p:blipFill>
                <a:blip r:embed="rId12"/>
                <a:stretch>
                  <a:fillRect/>
                </a:stretch>
              </p:blipFill>
              <p:spPr>
                <a:xfrm>
                  <a:off x="6147335" y="4389009"/>
                  <a:ext cx="446227" cy="456212"/>
                </a:xfrm>
                <a:prstGeom prst="rect">
                  <a:avLst/>
                </a:prstGeom>
              </p:spPr>
            </p:pic>
          </p:grpSp>
        </p:grpSp>
        <p:sp>
          <p:nvSpPr>
            <p:cNvPr id="67" name="Isosceles Triangle 66">
              <a:extLst>
                <a:ext uri="{FF2B5EF4-FFF2-40B4-BE49-F238E27FC236}">
                  <a16:creationId xmlns:a16="http://schemas.microsoft.com/office/drawing/2014/main" id="{B49C1C5C-B279-494A-BC57-4DE6616AA904}"/>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8" name="Isosceles Triangle 67">
              <a:extLst>
                <a:ext uri="{FF2B5EF4-FFF2-40B4-BE49-F238E27FC236}">
                  <a16:creationId xmlns:a16="http://schemas.microsoft.com/office/drawing/2014/main" id="{4C60E625-8CFD-4EDD-AF47-392400A2583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cxnSp>
        <p:nvCxnSpPr>
          <p:cNvPr id="26" name="Straight Arrow Connector 25">
            <a:extLst>
              <a:ext uri="{FF2B5EF4-FFF2-40B4-BE49-F238E27FC236}">
                <a16:creationId xmlns:a16="http://schemas.microsoft.com/office/drawing/2014/main" id="{009E7823-4A8F-4436-8DDC-C2B4A25DF251}"/>
              </a:ext>
            </a:extLst>
          </p:cNvPr>
          <p:cNvCxnSpPr>
            <a:cxnSpLocks/>
          </p:cNvCxnSpPr>
          <p:nvPr/>
        </p:nvCxnSpPr>
        <p:spPr>
          <a:xfrm flipV="1">
            <a:off x="7694192" y="2541044"/>
            <a:ext cx="2492036" cy="2008297"/>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3290419E-5A99-495C-AF3F-572015899602}"/>
              </a:ext>
            </a:extLst>
          </p:cNvPr>
          <p:cNvCxnSpPr>
            <a:cxnSpLocks/>
          </p:cNvCxnSpPr>
          <p:nvPr/>
        </p:nvCxnSpPr>
        <p:spPr>
          <a:xfrm>
            <a:off x="7661042" y="4659238"/>
            <a:ext cx="2190348" cy="336186"/>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1" name="Straight Connector 60">
            <a:extLst>
              <a:ext uri="{FF2B5EF4-FFF2-40B4-BE49-F238E27FC236}">
                <a16:creationId xmlns:a16="http://schemas.microsoft.com/office/drawing/2014/main" id="{30B09EBD-40F6-4A56-BF02-41279A790EB0}"/>
              </a:ext>
            </a:extLst>
          </p:cNvPr>
          <p:cNvCxnSpPr>
            <a:cxnSpLocks/>
          </p:cNvCxnSpPr>
          <p:nvPr/>
        </p:nvCxnSpPr>
        <p:spPr>
          <a:xfrm flipV="1">
            <a:off x="6073240" y="5052122"/>
            <a:ext cx="0" cy="752490"/>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2" name="TextBox 4">
            <a:extLst>
              <a:ext uri="{FF2B5EF4-FFF2-40B4-BE49-F238E27FC236}">
                <a16:creationId xmlns:a16="http://schemas.microsoft.com/office/drawing/2014/main" id="{C31DDA61-E357-4E36-A80D-B35A57826571}"/>
              </a:ext>
            </a:extLst>
          </p:cNvPr>
          <p:cNvSpPr txBox="1"/>
          <p:nvPr/>
        </p:nvSpPr>
        <p:spPr>
          <a:xfrm>
            <a:off x="4124466" y="5499329"/>
            <a:ext cx="2921927" cy="797402"/>
          </a:xfrm>
          <a:prstGeom prst="rect">
            <a:avLst/>
          </a:prstGeom>
          <a:solidFill>
            <a:srgbClr val="505050"/>
          </a:solidFill>
          <a:ln w="19050">
            <a:noFill/>
            <a:prstDash val="solid"/>
            <a:miter lim="800000"/>
          </a:ln>
          <a:effectLst/>
        </p:spPr>
        <p:txBody>
          <a:bodyPr wrap="square" lIns="58167" tIns="29085" rIns="93070"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a:solidFill>
                  <a:schemeClr val="bg1"/>
                </a:solidFill>
              </a:rPr>
              <a:t>SPFx Teams application exposed in the Microsoft Teams as a tab (</a:t>
            </a:r>
            <a:r>
              <a:rPr lang="en-US" sz="1200" err="1">
                <a:solidFill>
                  <a:schemeClr val="bg1"/>
                </a:solidFill>
              </a:rPr>
              <a:t>IFrame</a:t>
            </a:r>
            <a:r>
              <a:rPr lang="en-US" sz="1200">
                <a:solidFill>
                  <a:schemeClr val="bg1"/>
                </a:solidFill>
              </a:rPr>
              <a:t>). Assets are hosted in SharePoint and published to Teams using standard Teams model. </a:t>
            </a:r>
          </a:p>
        </p:txBody>
      </p:sp>
      <p:cxnSp>
        <p:nvCxnSpPr>
          <p:cNvPr id="73" name="Straight Connector 72">
            <a:extLst>
              <a:ext uri="{FF2B5EF4-FFF2-40B4-BE49-F238E27FC236}">
                <a16:creationId xmlns:a16="http://schemas.microsoft.com/office/drawing/2014/main" id="{E5CE5827-48D1-4D2C-BFE5-995425BA0027}"/>
              </a:ext>
            </a:extLst>
          </p:cNvPr>
          <p:cNvCxnSpPr>
            <a:cxnSpLocks/>
          </p:cNvCxnSpPr>
          <p:nvPr/>
        </p:nvCxnSpPr>
        <p:spPr>
          <a:xfrm flipH="1">
            <a:off x="8623055" y="3940359"/>
            <a:ext cx="1534397" cy="241022"/>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74" name="TextBox 4">
            <a:extLst>
              <a:ext uri="{FF2B5EF4-FFF2-40B4-BE49-F238E27FC236}">
                <a16:creationId xmlns:a16="http://schemas.microsoft.com/office/drawing/2014/main" id="{91313E41-7EF3-4E24-A5FA-CE07E6F76857}"/>
              </a:ext>
            </a:extLst>
          </p:cNvPr>
          <p:cNvSpPr txBox="1"/>
          <p:nvPr/>
        </p:nvSpPr>
        <p:spPr>
          <a:xfrm>
            <a:off x="9582292" y="3488554"/>
            <a:ext cx="2640565" cy="797402"/>
          </a:xfrm>
          <a:prstGeom prst="rect">
            <a:avLst/>
          </a:prstGeom>
          <a:solidFill>
            <a:srgbClr val="505050"/>
          </a:solidFill>
          <a:ln w="19050">
            <a:noFill/>
            <a:prstDash val="solid"/>
            <a:miter lim="800000"/>
          </a:ln>
          <a:effectLst/>
        </p:spPr>
        <p:txBody>
          <a:bodyPr wrap="square" lIns="58167" tIns="29085" rIns="93070"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a:solidFill>
                  <a:schemeClr val="bg1"/>
                </a:solidFill>
              </a:rPr>
              <a:t>All typical configuration available as for any SPFx solution – like asset packaging, CDN configuration, asset provisioning etc.</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952088" y="6177791"/>
            <a:ext cx="524641" cy="524641"/>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a:t>1</a:t>
              </a:r>
            </a:p>
          </p:txBody>
        </p:sp>
      </p:grpSp>
      <p:grpSp>
        <p:nvGrpSpPr>
          <p:cNvPr id="78" name="Group 77">
            <a:extLst>
              <a:ext uri="{FF2B5EF4-FFF2-40B4-BE49-F238E27FC236}">
                <a16:creationId xmlns:a16="http://schemas.microsoft.com/office/drawing/2014/main" id="{879221FC-A301-460A-B18B-BB0966E2897F}"/>
              </a:ext>
            </a:extLst>
          </p:cNvPr>
          <p:cNvGrpSpPr/>
          <p:nvPr/>
        </p:nvGrpSpPr>
        <p:grpSpPr>
          <a:xfrm>
            <a:off x="6949595" y="5961835"/>
            <a:ext cx="524641" cy="524641"/>
            <a:chOff x="492" y="17985"/>
            <a:chExt cx="524853" cy="524853"/>
          </a:xfrm>
        </p:grpSpPr>
        <p:sp>
          <p:nvSpPr>
            <p:cNvPr id="79" name="Oval 78">
              <a:extLst>
                <a:ext uri="{FF2B5EF4-FFF2-40B4-BE49-F238E27FC236}">
                  <a16:creationId xmlns:a16="http://schemas.microsoft.com/office/drawing/2014/main" id="{FD345C55-E57B-40CD-9CEE-47A7F8F3B965}"/>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Oval 4">
              <a:extLst>
                <a:ext uri="{FF2B5EF4-FFF2-40B4-BE49-F238E27FC236}">
                  <a16:creationId xmlns:a16="http://schemas.microsoft.com/office/drawing/2014/main" id="{18251EFD-EFC7-4A97-BB00-244F47B5AB65}"/>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a:t>2</a:t>
              </a:r>
            </a:p>
          </p:txBody>
        </p:sp>
      </p:grpSp>
      <p:grpSp>
        <p:nvGrpSpPr>
          <p:cNvPr id="81" name="Group 80">
            <a:extLst>
              <a:ext uri="{FF2B5EF4-FFF2-40B4-BE49-F238E27FC236}">
                <a16:creationId xmlns:a16="http://schemas.microsoft.com/office/drawing/2014/main" id="{244D2F46-22F2-4239-A297-A1D49D888A0F}"/>
              </a:ext>
            </a:extLst>
          </p:cNvPr>
          <p:cNvGrpSpPr/>
          <p:nvPr/>
        </p:nvGrpSpPr>
        <p:grpSpPr>
          <a:xfrm>
            <a:off x="10510581" y="3006580"/>
            <a:ext cx="524641" cy="524641"/>
            <a:chOff x="492" y="17985"/>
            <a:chExt cx="524853" cy="524853"/>
          </a:xfrm>
        </p:grpSpPr>
        <p:sp>
          <p:nvSpPr>
            <p:cNvPr id="82" name="Oval 81">
              <a:extLst>
                <a:ext uri="{FF2B5EF4-FFF2-40B4-BE49-F238E27FC236}">
                  <a16:creationId xmlns:a16="http://schemas.microsoft.com/office/drawing/2014/main" id="{603D698D-858C-4291-987E-33BC144D593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Oval 4">
              <a:extLst>
                <a:ext uri="{FF2B5EF4-FFF2-40B4-BE49-F238E27FC236}">
                  <a16:creationId xmlns:a16="http://schemas.microsoft.com/office/drawing/2014/main" id="{FA547C22-239E-47DD-B8C9-95BE242FADB4}"/>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a:t>3</a:t>
              </a:r>
            </a:p>
          </p:txBody>
        </p:sp>
      </p:grpSp>
    </p:spTree>
    <p:extLst>
      <p:ext uri="{BB962C8B-B14F-4D97-AF65-F5344CB8AC3E}">
        <p14:creationId xmlns:p14="http://schemas.microsoft.com/office/powerpoint/2010/main" val="15431997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pPr lvl="0" defTabSz="932688">
              <a:lnSpc>
                <a:spcPct val="100000"/>
              </a:lnSpc>
              <a:spcBef>
                <a:spcPts val="0"/>
              </a:spcBef>
              <a:defRPr/>
            </a:pPr>
            <a:r>
              <a:rPr lang="en-US" b="1" dirty="0">
                <a:solidFill>
                  <a:schemeClr val="tx1"/>
                </a:solidFill>
              </a:rPr>
              <a:t>Rich integration between Teams and SharePoint</a:t>
            </a:r>
          </a:p>
        </p:txBody>
      </p:sp>
      <p:pic>
        <p:nvPicPr>
          <p:cNvPr id="3" name="Picture 2">
            <a:extLst>
              <a:ext uri="{FF2B5EF4-FFF2-40B4-BE49-F238E27FC236}">
                <a16:creationId xmlns:a16="http://schemas.microsoft.com/office/drawing/2014/main" id="{7BA08BC5-CE74-44CB-BDB3-18D155149FE8}"/>
              </a:ext>
            </a:extLst>
          </p:cNvPr>
          <p:cNvPicPr>
            <a:picLocks noChangeAspect="1"/>
          </p:cNvPicPr>
          <p:nvPr/>
        </p:nvPicPr>
        <p:blipFill>
          <a:blip r:embed="rId3"/>
          <a:stretch>
            <a:fillRect/>
          </a:stretch>
        </p:blipFill>
        <p:spPr>
          <a:xfrm>
            <a:off x="884237" y="1568450"/>
            <a:ext cx="11171246" cy="4603750"/>
          </a:xfrm>
          <a:prstGeom prst="rect">
            <a:avLst/>
          </a:prstGeom>
        </p:spPr>
      </p:pic>
    </p:spTree>
    <p:extLst>
      <p:ext uri="{BB962C8B-B14F-4D97-AF65-F5344CB8AC3E}">
        <p14:creationId xmlns:p14="http://schemas.microsoft.com/office/powerpoint/2010/main" val="36113493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nline Image Placeholder 9">
            <a:extLst>
              <a:ext uri="{FF2B5EF4-FFF2-40B4-BE49-F238E27FC236}">
                <a16:creationId xmlns:a16="http://schemas.microsoft.com/office/drawing/2014/main" id="{FC32FA24-EF87-4F76-9324-57B9564E9F6A}"/>
              </a:ext>
            </a:extLst>
          </p:cNvPr>
          <p:cNvSpPr>
            <a:spLocks noGrp="1"/>
          </p:cNvSpPr>
          <p:nvPr>
            <p:ph type="clipArt" sz="quarter" idx="11"/>
          </p:nvPr>
        </p:nvSpPr>
        <p:spPr/>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5241206" cy="5332176"/>
          </a:xfrm>
        </p:spPr>
        <p:txBody>
          <a:bodyPr vert="horz" wrap="square" lIns="0" tIns="0" rIns="0" bIns="0" rtlCol="0" anchor="t">
            <a:noAutofit/>
          </a:bodyPr>
          <a:lstStyle/>
          <a:p>
            <a:r>
              <a:rPr lang="en-US"/>
              <a:t>Uses the same infrastructure / package as Microsoft Teams</a:t>
            </a:r>
          </a:p>
          <a:p>
            <a:r>
              <a:rPr lang="en-US"/>
              <a:t>Supported both as Web Part and App Page</a:t>
            </a:r>
          </a:p>
          <a:p>
            <a:r>
              <a:rPr lang="en-US">
                <a:cs typeface="Segoe UI"/>
              </a:rPr>
              <a:t>Provides the SharePoint Page Context as part of the SDK</a:t>
            </a:r>
            <a:endParaRPr lang="en-US" err="1"/>
          </a:p>
          <a:p>
            <a:r>
              <a:rPr lang="en-US"/>
              <a:t>Requires minimal or no changes to existing solutions</a:t>
            </a:r>
          </a:p>
          <a:p>
            <a:r>
              <a:rPr lang="en-US"/>
              <a:t>Supports both </a:t>
            </a:r>
            <a:r>
              <a:rPr lang="en-US" err="1"/>
              <a:t>js</a:t>
            </a:r>
            <a:r>
              <a:rPr lang="en-US"/>
              <a:t>/client solutions as well as traditional server-side solutions (</a:t>
            </a:r>
            <a:r>
              <a:rPr lang="en-US" err="1"/>
              <a:t>.Net</a:t>
            </a:r>
            <a:r>
              <a:rPr lang="en-US"/>
              <a:t> / C# or even Python)</a:t>
            </a:r>
            <a:endParaRPr lang="en-US">
              <a:cs typeface="Segoe UI"/>
            </a:endParaRPr>
          </a:p>
          <a:p>
            <a:endParaRPr lang="en-US"/>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cs typeface="Segoe UI"/>
              </a:rPr>
              <a:t>"Teams" Provider Hosted Solutions in SharePoint</a:t>
            </a:r>
          </a:p>
        </p:txBody>
      </p:sp>
      <p:pic>
        <p:nvPicPr>
          <p:cNvPr id="2" name="Picture 1">
            <a:extLst>
              <a:ext uri="{FF2B5EF4-FFF2-40B4-BE49-F238E27FC236}">
                <a16:creationId xmlns:a16="http://schemas.microsoft.com/office/drawing/2014/main" id="{9C5C8E96-822B-4918-B320-08C9FB9BE5BA}"/>
              </a:ext>
            </a:extLst>
          </p:cNvPr>
          <p:cNvPicPr>
            <a:picLocks noChangeAspect="1"/>
          </p:cNvPicPr>
          <p:nvPr/>
        </p:nvPicPr>
        <p:blipFill>
          <a:blip r:embed="rId3"/>
          <a:stretch>
            <a:fillRect/>
          </a:stretch>
        </p:blipFill>
        <p:spPr>
          <a:xfrm>
            <a:off x="5996765" y="3333238"/>
            <a:ext cx="6077262" cy="1739989"/>
          </a:xfrm>
          <a:prstGeom prst="rect">
            <a:avLst/>
          </a:prstGeom>
        </p:spPr>
      </p:pic>
    </p:spTree>
    <p:extLst>
      <p:ext uri="{BB962C8B-B14F-4D97-AF65-F5344CB8AC3E}">
        <p14:creationId xmlns:p14="http://schemas.microsoft.com/office/powerpoint/2010/main" val="36059678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a:xfrm>
            <a:off x="378561" y="943969"/>
            <a:ext cx="10769774" cy="1828800"/>
          </a:xfrm>
        </p:spPr>
        <p:txBody>
          <a:bodyPr/>
          <a:lstStyle/>
          <a:p>
            <a:br>
              <a:rPr lang="en-US" sz="4800" dirty="0"/>
            </a:br>
            <a:r>
              <a:rPr lang="en-US" sz="4800" dirty="0"/>
              <a:t>Building solutions with SPFx that work across SharePoint and Teams</a:t>
            </a: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a:xfrm>
            <a:off x="378561" y="5676954"/>
            <a:ext cx="9590081" cy="964256"/>
          </a:xfrm>
        </p:spPr>
        <p:txBody>
          <a:bodyPr/>
          <a:lstStyle/>
          <a:p>
            <a:r>
              <a:rPr lang="en-US" dirty="0"/>
              <a:t>Global Microsoft 365 Developer Bootcamp – Bengaluru</a:t>
            </a:r>
          </a:p>
          <a:p>
            <a:r>
              <a:rPr lang="en-US" dirty="0"/>
              <a:t>Nov 16</a:t>
            </a:r>
            <a:r>
              <a:rPr lang="en-US" baseline="30000" dirty="0"/>
              <a:t>th</a:t>
            </a:r>
            <a:r>
              <a:rPr lang="en-US" dirty="0"/>
              <a:t> , 2019</a:t>
            </a:r>
          </a:p>
        </p:txBody>
      </p:sp>
      <p:sp>
        <p:nvSpPr>
          <p:cNvPr id="2" name="TextBox 1">
            <a:extLst>
              <a:ext uri="{FF2B5EF4-FFF2-40B4-BE49-F238E27FC236}">
                <a16:creationId xmlns:a16="http://schemas.microsoft.com/office/drawing/2014/main" id="{46C0F3AD-4001-401F-B8EF-558587401231}"/>
              </a:ext>
            </a:extLst>
          </p:cNvPr>
          <p:cNvSpPr txBox="1"/>
          <p:nvPr/>
        </p:nvSpPr>
        <p:spPr>
          <a:xfrm>
            <a:off x="180441" y="4003443"/>
            <a:ext cx="8694420" cy="18558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By ,</a:t>
            </a:r>
          </a:p>
          <a:p>
            <a:pPr>
              <a:lnSpc>
                <a:spcPct val="90000"/>
              </a:lnSpc>
              <a:spcAft>
                <a:spcPts val="600"/>
              </a:spcAft>
            </a:pPr>
            <a:r>
              <a:rPr lang="en-US" sz="2400" b="1" dirty="0">
                <a:gradFill>
                  <a:gsLst>
                    <a:gs pos="2917">
                      <a:schemeClr val="tx1"/>
                    </a:gs>
                    <a:gs pos="30000">
                      <a:schemeClr val="tx1"/>
                    </a:gs>
                  </a:gsLst>
                  <a:lin ang="5400000" scaled="0"/>
                </a:gradFill>
              </a:rPr>
              <a:t>   Vignesh Ganesan – Technical Specialist , Microsoft India</a:t>
            </a:r>
          </a:p>
          <a:p>
            <a:pPr>
              <a:lnSpc>
                <a:spcPct val="90000"/>
              </a:lnSpc>
              <a:spcAft>
                <a:spcPts val="600"/>
              </a:spcAft>
            </a:pPr>
            <a:r>
              <a:rPr lang="en-US" sz="2400" b="1" dirty="0">
                <a:gradFill>
                  <a:gsLst>
                    <a:gs pos="2917">
                      <a:schemeClr val="tx1"/>
                    </a:gs>
                    <a:gs pos="30000">
                      <a:schemeClr val="tx1"/>
                    </a:gs>
                  </a:gsLst>
                  <a:lin ang="5400000" scaled="0"/>
                </a:gradFill>
              </a:rPr>
              <a:t>    Vijai Anand Ramalingam – Tech Architect , Cognizant </a:t>
            </a:r>
          </a:p>
          <a:p>
            <a:pPr>
              <a:lnSpc>
                <a:spcPct val="90000"/>
              </a:lnSpc>
              <a:spcAft>
                <a:spcPts val="600"/>
              </a:spcAft>
            </a:pPr>
            <a:r>
              <a:rPr lang="en-US" sz="2400" dirty="0">
                <a:gradFill>
                  <a:gsLst>
                    <a:gs pos="2917">
                      <a:schemeClr val="tx1"/>
                    </a:gs>
                    <a:gs pos="30000">
                      <a:schemeClr val="tx1"/>
                    </a:gs>
                  </a:gsLst>
                  <a:lin ang="5400000" scaled="0"/>
                </a:gradFill>
              </a:rPr>
              <a:t>     </a:t>
            </a:r>
          </a:p>
        </p:txBody>
      </p:sp>
      <p:pic>
        <p:nvPicPr>
          <p:cNvPr id="5" name="Picture 4" descr="A close up of a logo&#10;&#10;Description automatically generated">
            <a:extLst>
              <a:ext uri="{FF2B5EF4-FFF2-40B4-BE49-F238E27FC236}">
                <a16:creationId xmlns:a16="http://schemas.microsoft.com/office/drawing/2014/main" id="{0F12A27A-726A-4A1A-AE83-D6E86DD8594A}"/>
              </a:ext>
            </a:extLst>
          </p:cNvPr>
          <p:cNvPicPr>
            <a:picLocks noChangeAspect="1"/>
          </p:cNvPicPr>
          <p:nvPr/>
        </p:nvPicPr>
        <p:blipFill rotWithShape="1">
          <a:blip r:embed="rId3"/>
          <a:srcRect l="27947" t="23000" r="26007" b="17195"/>
          <a:stretch/>
        </p:blipFill>
        <p:spPr>
          <a:xfrm>
            <a:off x="9346247" y="4273854"/>
            <a:ext cx="1744212" cy="2265379"/>
          </a:xfrm>
          <a:prstGeom prst="rect">
            <a:avLst/>
          </a:prstGeom>
        </p:spPr>
      </p:pic>
      <p:sp>
        <p:nvSpPr>
          <p:cNvPr id="3" name="TextBox 2">
            <a:extLst>
              <a:ext uri="{FF2B5EF4-FFF2-40B4-BE49-F238E27FC236}">
                <a16:creationId xmlns:a16="http://schemas.microsoft.com/office/drawing/2014/main" id="{6EA69A97-E426-49E9-A192-B7432296B98E}"/>
              </a:ext>
            </a:extLst>
          </p:cNvPr>
          <p:cNvSpPr txBox="1"/>
          <p:nvPr/>
        </p:nvSpPr>
        <p:spPr>
          <a:xfrm>
            <a:off x="541337" y="3043180"/>
            <a:ext cx="1135380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Disclaimer : We would be talking only about the cloud world in this session . </a:t>
            </a:r>
          </a:p>
        </p:txBody>
      </p:sp>
    </p:spTree>
    <p:extLst>
      <p:ext uri="{BB962C8B-B14F-4D97-AF65-F5344CB8AC3E}">
        <p14:creationId xmlns:p14="http://schemas.microsoft.com/office/powerpoint/2010/main" val="156734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E08BAA-547C-4F67-8292-7D6DC082676A}"/>
              </a:ext>
            </a:extLst>
          </p:cNvPr>
          <p:cNvPicPr>
            <a:picLocks noChangeAspect="1"/>
          </p:cNvPicPr>
          <p:nvPr/>
        </p:nvPicPr>
        <p:blipFill>
          <a:blip r:embed="rId3"/>
          <a:stretch>
            <a:fillRect/>
          </a:stretch>
        </p:blipFill>
        <p:spPr>
          <a:xfrm>
            <a:off x="-1" y="173587"/>
            <a:ext cx="12436475" cy="6633903"/>
          </a:xfrm>
          <a:prstGeom prst="rect">
            <a:avLst/>
          </a:prstGeom>
        </p:spPr>
      </p:pic>
      <p:pic>
        <p:nvPicPr>
          <p:cNvPr id="8" name="Picture 7">
            <a:extLst>
              <a:ext uri="{FF2B5EF4-FFF2-40B4-BE49-F238E27FC236}">
                <a16:creationId xmlns:a16="http://schemas.microsoft.com/office/drawing/2014/main" id="{B58D2742-DB43-48C1-8BA7-260C437C3392}"/>
              </a:ext>
            </a:extLst>
          </p:cNvPr>
          <p:cNvPicPr>
            <a:picLocks noChangeAspect="1"/>
          </p:cNvPicPr>
          <p:nvPr/>
        </p:nvPicPr>
        <p:blipFill>
          <a:blip r:embed="rId4"/>
          <a:stretch>
            <a:fillRect/>
          </a:stretch>
        </p:blipFill>
        <p:spPr>
          <a:xfrm>
            <a:off x="2904500" y="1015786"/>
            <a:ext cx="8493128" cy="5454302"/>
          </a:xfrm>
          <a:prstGeom prst="rect">
            <a:avLst/>
          </a:prstGeom>
        </p:spPr>
      </p:pic>
    </p:spTree>
    <p:extLst>
      <p:ext uri="{BB962C8B-B14F-4D97-AF65-F5344CB8AC3E}">
        <p14:creationId xmlns:p14="http://schemas.microsoft.com/office/powerpoint/2010/main" val="36369399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FDBE3-4364-4D82-8BE2-B6B72ED16F5A}"/>
              </a:ext>
            </a:extLst>
          </p:cNvPr>
          <p:cNvPicPr>
            <a:picLocks noChangeAspect="1"/>
          </p:cNvPicPr>
          <p:nvPr/>
        </p:nvPicPr>
        <p:blipFill>
          <a:blip r:embed="rId3"/>
          <a:stretch>
            <a:fillRect/>
          </a:stretch>
        </p:blipFill>
        <p:spPr>
          <a:xfrm>
            <a:off x="-1" y="165067"/>
            <a:ext cx="12436475" cy="6664389"/>
          </a:xfrm>
          <a:prstGeom prst="rect">
            <a:avLst/>
          </a:prstGeom>
        </p:spPr>
      </p:pic>
    </p:spTree>
    <p:extLst>
      <p:ext uri="{BB962C8B-B14F-4D97-AF65-F5344CB8AC3E}">
        <p14:creationId xmlns:p14="http://schemas.microsoft.com/office/powerpoint/2010/main" val="13870827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F2D53-50DC-4B20-A21C-DC29AAFCCCAA}"/>
              </a:ext>
            </a:extLst>
          </p:cNvPr>
          <p:cNvSpPr/>
          <p:nvPr/>
        </p:nvSpPr>
        <p:spPr bwMode="auto">
          <a:xfrm>
            <a:off x="583898" y="2024741"/>
            <a:ext cx="5336598" cy="4512597"/>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endParaRPr lang="en-US">
              <a:solidFill>
                <a:srgbClr val="1A1A1A"/>
              </a:solidFill>
              <a:latin typeface="Segoe UI Semilight" panose="020B0402040204020203" pitchFamily="34" charset="0"/>
              <a:cs typeface="Segoe UI Semilight" panose="020B0402040204020203" pitchFamily="34" charset="0"/>
            </a:endParaRPr>
          </a:p>
          <a:p>
            <a:pPr marL="466281" lvl="1" defTabSz="932563" fontAlgn="ctr">
              <a:defRPr/>
            </a:pPr>
            <a:endParaRPr lang="en-US" sz="1122">
              <a:solidFill>
                <a:srgbClr val="1A1A1A"/>
              </a:solidFill>
              <a:latin typeface="Segoe UI Semilight" panose="020B0402040204020203" pitchFamily="34" charset="0"/>
              <a:cs typeface="Segoe UI Semilight" panose="020B0402040204020203" pitchFamily="34" charset="0"/>
            </a:endParaRPr>
          </a:p>
          <a:p>
            <a:pPr algn="ctr" defTabSz="951028" fontAlgn="base">
              <a:spcBef>
                <a:spcPct val="0"/>
              </a:spcBef>
              <a:spcAft>
                <a:spcPct val="0"/>
              </a:spcAft>
              <a:defRPr/>
            </a:pPr>
            <a:r>
              <a:rPr lang="en-US">
                <a:solidFill>
                  <a:srgbClr val="1A1A1A"/>
                </a:solidFill>
                <a:latin typeface="Segoe UI Semilight" panose="020B0402040204020203" pitchFamily="34" charset="0"/>
                <a:cs typeface="Segoe UI Semilight" panose="020B0402040204020203" pitchFamily="34" charset="0"/>
              </a:rPr>
              <a:t> </a:t>
            </a:r>
          </a:p>
        </p:txBody>
      </p:sp>
      <p:sp>
        <p:nvSpPr>
          <p:cNvPr id="8" name="Rectangle 7">
            <a:extLst>
              <a:ext uri="{FF2B5EF4-FFF2-40B4-BE49-F238E27FC236}">
                <a16:creationId xmlns:a16="http://schemas.microsoft.com/office/drawing/2014/main" id="{AD61B011-9F1C-4AF0-9849-D786FC85F640}"/>
              </a:ext>
            </a:extLst>
          </p:cNvPr>
          <p:cNvSpPr/>
          <p:nvPr/>
        </p:nvSpPr>
        <p:spPr bwMode="auto">
          <a:xfrm>
            <a:off x="6482064" y="2024740"/>
            <a:ext cx="5336598" cy="4512597"/>
          </a:xfrm>
          <a:prstGeom prst="rect">
            <a:avLst/>
          </a:prstGeom>
          <a:no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endParaRPr lang="en-US" sz="2448" b="1">
              <a:solidFill>
                <a:srgbClr val="1A1A1A"/>
              </a:solidFill>
              <a:latin typeface="Segoe UI Semilight" panose="020B0402040204020203" pitchFamily="34" charset="0"/>
              <a:cs typeface="Segoe UI Semilight" panose="020B0402040204020203" pitchFamily="34" charset="0"/>
            </a:endParaRPr>
          </a:p>
          <a:p>
            <a:pPr algn="ctr" defTabSz="951028" fontAlgn="base">
              <a:spcBef>
                <a:spcPct val="0"/>
              </a:spcBef>
              <a:spcAft>
                <a:spcPct val="0"/>
              </a:spcAft>
              <a:defRPr/>
            </a:pPr>
            <a:endParaRPr lang="en-US" sz="2448" b="1">
              <a:solidFill>
                <a:srgbClr val="1A1A1A"/>
              </a:soli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88BEE747-0C17-4973-B1A0-833FE5641B63}"/>
              </a:ext>
            </a:extLst>
          </p:cNvPr>
          <p:cNvSpPr/>
          <p:nvPr/>
        </p:nvSpPr>
        <p:spPr bwMode="auto">
          <a:xfrm>
            <a:off x="583898" y="1377935"/>
            <a:ext cx="5336599" cy="5650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856" b="1">
                <a:gradFill>
                  <a:gsLst>
                    <a:gs pos="40075">
                      <a:srgbClr val="FFFFFF"/>
                    </a:gs>
                    <a:gs pos="30000">
                      <a:srgbClr val="FFFFFF"/>
                    </a:gs>
                  </a:gsLst>
                  <a:lin ang="5400000" scaled="0"/>
                </a:gradFill>
                <a:latin typeface="Segoe UI Semibold"/>
                <a:cs typeface="Segoe UI Semilight" panose="020B0402040204020203" pitchFamily="34" charset="0"/>
              </a:rPr>
              <a:t>Provider Hosted</a:t>
            </a:r>
            <a:endParaRPr lang="en-US" sz="2448">
              <a:gradFill>
                <a:gsLst>
                  <a:gs pos="40075">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00EDA212-7A06-478E-B2D6-84CE97024E67}"/>
              </a:ext>
            </a:extLst>
          </p:cNvPr>
          <p:cNvSpPr/>
          <p:nvPr/>
        </p:nvSpPr>
        <p:spPr bwMode="auto">
          <a:xfrm>
            <a:off x="6482063" y="1377935"/>
            <a:ext cx="5336599" cy="565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856" b="1" err="1">
                <a:gradFill>
                  <a:gsLst>
                    <a:gs pos="40075">
                      <a:srgbClr val="FFFFFF"/>
                    </a:gs>
                    <a:gs pos="30000">
                      <a:srgbClr val="FFFFFF"/>
                    </a:gs>
                  </a:gsLst>
                  <a:lin ang="5400000" scaled="0"/>
                </a:gradFill>
                <a:latin typeface="Segoe UI Semibold"/>
                <a:cs typeface="Segoe UI Semilight" panose="020B0402040204020203" pitchFamily="34" charset="0"/>
              </a:rPr>
              <a:t>SPFx</a:t>
            </a:r>
            <a:endParaRPr lang="en-US" sz="2448" b="1">
              <a:gradFill>
                <a:gsLst>
                  <a:gs pos="40075">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138AAFE5-030F-4247-8EEA-EB56420C69E3}"/>
              </a:ext>
            </a:extLst>
          </p:cNvPr>
          <p:cNvSpPr txBox="1"/>
          <p:nvPr/>
        </p:nvSpPr>
        <p:spPr>
          <a:xfrm>
            <a:off x="864682" y="2290483"/>
            <a:ext cx="4897897" cy="2414122"/>
          </a:xfrm>
          <a:prstGeom prst="rect">
            <a:avLst/>
          </a:prstGeom>
          <a:noFill/>
        </p:spPr>
        <p:txBody>
          <a:bodyPr wrap="square" lIns="0" tIns="0" rIns="0" bIns="0" rtlCol="0">
            <a:spAutoFit/>
          </a:bodyPr>
          <a:lstStyle/>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Ideal for surfacing existing solutions in multiple platforms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Works for personal and configurable tabs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Requires existing infrastructure (web APIs + rendering)</a:t>
            </a:r>
          </a:p>
        </p:txBody>
      </p:sp>
      <p:sp>
        <p:nvSpPr>
          <p:cNvPr id="11" name="TextBox 10">
            <a:extLst>
              <a:ext uri="{FF2B5EF4-FFF2-40B4-BE49-F238E27FC236}">
                <a16:creationId xmlns:a16="http://schemas.microsoft.com/office/drawing/2014/main" id="{75C5C604-324C-4ECB-97F0-92C870CE456C}"/>
              </a:ext>
            </a:extLst>
          </p:cNvPr>
          <p:cNvSpPr txBox="1"/>
          <p:nvPr/>
        </p:nvSpPr>
        <p:spPr>
          <a:xfrm>
            <a:off x="6772623" y="2290482"/>
            <a:ext cx="4897897" cy="3698128"/>
          </a:xfrm>
          <a:prstGeom prst="rect">
            <a:avLst/>
          </a:prstGeom>
          <a:noFill/>
        </p:spPr>
        <p:txBody>
          <a:bodyPr wrap="square" lIns="0" tIns="0" rIns="0" bIns="0" rtlCol="0">
            <a:spAutoFit/>
          </a:bodyPr>
          <a:lstStyle/>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Ideal for building solution for Microsoft 365</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Supports Teams, SharePoint… And more</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Works for configurable tabs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Supports single sign-on on web and rich clients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Can leverage Office 365 infrastructure</a:t>
            </a:r>
          </a:p>
        </p:txBody>
      </p:sp>
      <p:sp>
        <p:nvSpPr>
          <p:cNvPr id="12" name="Title 1">
            <a:extLst>
              <a:ext uri="{FF2B5EF4-FFF2-40B4-BE49-F238E27FC236}">
                <a16:creationId xmlns:a16="http://schemas.microsoft.com/office/drawing/2014/main" id="{96754BF0-F96B-4B3B-AE90-D59E18301AAD}"/>
              </a:ext>
            </a:extLst>
          </p:cNvPr>
          <p:cNvSpPr>
            <a:spLocks noGrp="1"/>
          </p:cNvSpPr>
          <p:nvPr>
            <p:ph type="title"/>
          </p:nvPr>
        </p:nvSpPr>
        <p:spPr>
          <a:xfrm>
            <a:off x="434975" y="444500"/>
            <a:ext cx="11563350" cy="758825"/>
          </a:xfrm>
        </p:spPr>
        <p:txBody>
          <a:bodyPr/>
          <a:lstStyle/>
          <a:p>
            <a:r>
              <a:rPr lang="en-US" sz="4080">
                <a:latin typeface="Segoe UI Semibold" panose="020B0702040204020203" pitchFamily="34" charset="0"/>
                <a:cs typeface="Segoe UI Semibold" panose="020B0702040204020203" pitchFamily="34" charset="0"/>
              </a:rPr>
              <a:t>Tabs Development Models</a:t>
            </a:r>
          </a:p>
        </p:txBody>
      </p:sp>
    </p:spTree>
    <p:extLst>
      <p:ext uri="{BB962C8B-B14F-4D97-AF65-F5344CB8AC3E}">
        <p14:creationId xmlns:p14="http://schemas.microsoft.com/office/powerpoint/2010/main" val="137469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449264"/>
            <a:ext cx="11563350" cy="754061"/>
          </a:xfrm>
        </p:spPr>
        <p:txBody>
          <a:bodyPr/>
          <a:lstStyle/>
          <a:p>
            <a:r>
              <a:rPr lang="en-US"/>
              <a:t>Using </a:t>
            </a:r>
            <a:r>
              <a:rPr lang="en-US" err="1"/>
              <a:t>SPFx</a:t>
            </a:r>
            <a:r>
              <a:rPr lang="en-US"/>
              <a:t> for building Personal tabs</a:t>
            </a:r>
          </a:p>
        </p:txBody>
      </p:sp>
      <p:sp>
        <p:nvSpPr>
          <p:cNvPr id="6" name="Text Placeholder 4">
            <a:extLst>
              <a:ext uri="{FF2B5EF4-FFF2-40B4-BE49-F238E27FC236}">
                <a16:creationId xmlns:a16="http://schemas.microsoft.com/office/drawing/2014/main" id="{A181CEAD-A9BD-4034-BA7A-341E08695062}"/>
              </a:ext>
            </a:extLst>
          </p:cNvPr>
          <p:cNvSpPr>
            <a:spLocks noGrp="1"/>
          </p:cNvSpPr>
          <p:nvPr>
            <p:ph type="body" sz="quarter" idx="10"/>
          </p:nvPr>
        </p:nvSpPr>
        <p:spPr>
          <a:xfrm>
            <a:off x="434975" y="2188559"/>
            <a:ext cx="5241206" cy="4561865"/>
          </a:xfrm>
        </p:spPr>
        <p:txBody>
          <a:bodyPr/>
          <a:lstStyle/>
          <a:p>
            <a:r>
              <a:rPr lang="en-US"/>
              <a:t>Like group chat tabs, developers target Personal tabs using </a:t>
            </a:r>
            <a:r>
              <a:rPr lang="en-US" i="1" err="1"/>
              <a:t>supportedHost</a:t>
            </a:r>
            <a:r>
              <a:rPr lang="en-US"/>
              <a:t> property in the manifest</a:t>
            </a:r>
          </a:p>
          <a:p>
            <a:r>
              <a:rPr lang="en-US"/>
              <a:t>Manifest in Teams gets generated automatically from SharePoint App Catalog</a:t>
            </a:r>
          </a:p>
          <a:p>
            <a:r>
              <a:rPr lang="en-US"/>
              <a:t>In Teams, they surface as </a:t>
            </a:r>
            <a:r>
              <a:rPr lang="en-US" err="1"/>
              <a:t>staticTabs</a:t>
            </a:r>
            <a:r>
              <a:rPr lang="en-US"/>
              <a:t>: no configuration capability is provided</a:t>
            </a:r>
          </a:p>
        </p:txBody>
      </p:sp>
      <p:pic>
        <p:nvPicPr>
          <p:cNvPr id="2" name="Picture 1">
            <a:extLst>
              <a:ext uri="{FF2B5EF4-FFF2-40B4-BE49-F238E27FC236}">
                <a16:creationId xmlns:a16="http://schemas.microsoft.com/office/drawing/2014/main" id="{E45CAF2C-D135-41B9-809A-6C1BCBBA42EF}"/>
              </a:ext>
            </a:extLst>
          </p:cNvPr>
          <p:cNvPicPr>
            <a:picLocks noChangeAspect="1"/>
          </p:cNvPicPr>
          <p:nvPr/>
        </p:nvPicPr>
        <p:blipFill>
          <a:blip r:embed="rId3"/>
          <a:stretch>
            <a:fillRect/>
          </a:stretch>
        </p:blipFill>
        <p:spPr>
          <a:xfrm>
            <a:off x="5808156" y="1970583"/>
            <a:ext cx="6444386" cy="3701303"/>
          </a:xfrm>
          <a:prstGeom prst="rect">
            <a:avLst/>
          </a:prstGeom>
        </p:spPr>
      </p:pic>
      <p:sp>
        <p:nvSpPr>
          <p:cNvPr id="5" name="Rectangle 4">
            <a:extLst>
              <a:ext uri="{FF2B5EF4-FFF2-40B4-BE49-F238E27FC236}">
                <a16:creationId xmlns:a16="http://schemas.microsoft.com/office/drawing/2014/main" id="{632EB2EF-51D0-4E52-9C1E-823EB1BF502D}"/>
              </a:ext>
            </a:extLst>
          </p:cNvPr>
          <p:cNvSpPr/>
          <p:nvPr/>
        </p:nvSpPr>
        <p:spPr>
          <a:xfrm rot="445813">
            <a:off x="9887751" y="208868"/>
            <a:ext cx="2417459" cy="369332"/>
          </a:xfrm>
          <a:prstGeom prst="rect">
            <a:avLst/>
          </a:prstGeom>
          <a:solidFill>
            <a:schemeClr val="accent1"/>
          </a:solidFill>
        </p:spPr>
        <p:txBody>
          <a:bodyPr wrap="square">
            <a:spAutoFit/>
          </a:bodyPr>
          <a:lstStyle/>
          <a:p>
            <a:pPr algn="ctr">
              <a:spcBef>
                <a:spcPts val="384"/>
              </a:spcBef>
            </a:pPr>
            <a:r>
              <a:rPr lang="en-US" sz="1800" b="1">
                <a:solidFill>
                  <a:schemeClr val="bg1"/>
                </a:solidFill>
              </a:rPr>
              <a:t>In design phase</a:t>
            </a:r>
          </a:p>
        </p:txBody>
      </p:sp>
    </p:spTree>
    <p:extLst>
      <p:ext uri="{BB962C8B-B14F-4D97-AF65-F5344CB8AC3E}">
        <p14:creationId xmlns:p14="http://schemas.microsoft.com/office/powerpoint/2010/main" val="11021558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449264"/>
            <a:ext cx="11563350" cy="754061"/>
          </a:xfrm>
        </p:spPr>
        <p:txBody>
          <a:bodyPr/>
          <a:lstStyle/>
          <a:p>
            <a:r>
              <a:rPr lang="en-US" dirty="0"/>
              <a:t>References</a:t>
            </a:r>
          </a:p>
        </p:txBody>
      </p:sp>
      <p:sp>
        <p:nvSpPr>
          <p:cNvPr id="6" name="Text Placeholder 4">
            <a:extLst>
              <a:ext uri="{FF2B5EF4-FFF2-40B4-BE49-F238E27FC236}">
                <a16:creationId xmlns:a16="http://schemas.microsoft.com/office/drawing/2014/main" id="{A181CEAD-A9BD-4034-BA7A-341E08695062}"/>
              </a:ext>
            </a:extLst>
          </p:cNvPr>
          <p:cNvSpPr>
            <a:spLocks noGrp="1"/>
          </p:cNvSpPr>
          <p:nvPr>
            <p:ph type="body" sz="quarter" idx="10"/>
          </p:nvPr>
        </p:nvSpPr>
        <p:spPr>
          <a:xfrm>
            <a:off x="434975" y="2188559"/>
            <a:ext cx="11609388" cy="4561865"/>
          </a:xfrm>
        </p:spPr>
        <p:txBody>
          <a:bodyPr/>
          <a:lstStyle/>
          <a:p>
            <a:r>
              <a:rPr lang="en-US" dirty="0">
                <a:hlinkClick r:id="rId3"/>
              </a:rPr>
              <a:t>https://docs.microsoft.com/en-us/sharepoint/dev/spfx/web-parts/get-started/using-web-part-as-ms-teams-tab</a:t>
            </a:r>
            <a:endParaRPr lang="en-US" dirty="0"/>
          </a:p>
          <a:p>
            <a:r>
              <a:rPr lang="en-US" dirty="0">
                <a:hlinkClick r:id="rId4"/>
              </a:rPr>
              <a:t>https://docs.microsoft.com/en-us/microsoftteams/platform/concepts/tabs/tabs-in-sharepoint</a:t>
            </a:r>
            <a:endParaRPr lang="en-US" dirty="0"/>
          </a:p>
        </p:txBody>
      </p:sp>
    </p:spTree>
    <p:extLst>
      <p:ext uri="{BB962C8B-B14F-4D97-AF65-F5344CB8AC3E}">
        <p14:creationId xmlns:p14="http://schemas.microsoft.com/office/powerpoint/2010/main" val="12784063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6C9E0F0-9A7B-4CD4-8873-B0F06C65299B}"/>
              </a:ext>
            </a:extLst>
          </p:cNvPr>
          <p:cNvSpPr/>
          <p:nvPr/>
        </p:nvSpPr>
        <p:spPr bwMode="auto">
          <a:xfrm>
            <a:off x="1764" y="1542189"/>
            <a:ext cx="12432948" cy="1099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Arrow: Pentagon 1">
            <a:extLst>
              <a:ext uri="{FF2B5EF4-FFF2-40B4-BE49-F238E27FC236}">
                <a16:creationId xmlns:a16="http://schemas.microsoft.com/office/drawing/2014/main" id="{B76A79A0-432A-48ED-9EEB-9F2A3507CA00}"/>
              </a:ext>
            </a:extLst>
          </p:cNvPr>
          <p:cNvSpPr/>
          <p:nvPr/>
        </p:nvSpPr>
        <p:spPr bwMode="auto">
          <a:xfrm rot="5400000">
            <a:off x="5403357" y="-5401101"/>
            <a:ext cx="1629753" cy="12432949"/>
          </a:xfrm>
          <a:custGeom>
            <a:avLst/>
            <a:gdLst>
              <a:gd name="connsiteX0" fmla="*/ 0 w 1702643"/>
              <a:gd name="connsiteY0" fmla="*/ 0 h 12434712"/>
              <a:gd name="connsiteX1" fmla="*/ 1213644 w 1702643"/>
              <a:gd name="connsiteY1" fmla="*/ 0 h 12434712"/>
              <a:gd name="connsiteX2" fmla="*/ 1702643 w 1702643"/>
              <a:gd name="connsiteY2" fmla="*/ 6217356 h 12434712"/>
              <a:gd name="connsiteX3" fmla="*/ 1213644 w 1702643"/>
              <a:gd name="connsiteY3" fmla="*/ 12434712 h 12434712"/>
              <a:gd name="connsiteX4" fmla="*/ 0 w 1702643"/>
              <a:gd name="connsiteY4" fmla="*/ 12434712 h 12434712"/>
              <a:gd name="connsiteX5" fmla="*/ 0 w 1702643"/>
              <a:gd name="connsiteY5" fmla="*/ 0 h 12434712"/>
              <a:gd name="connsiteX0" fmla="*/ 0 w 1213644"/>
              <a:gd name="connsiteY0" fmla="*/ 0 h 12434712"/>
              <a:gd name="connsiteX1" fmla="*/ 1213644 w 1213644"/>
              <a:gd name="connsiteY1" fmla="*/ 0 h 12434712"/>
              <a:gd name="connsiteX2" fmla="*/ 1213644 w 1213644"/>
              <a:gd name="connsiteY2" fmla="*/ 12434712 h 12434712"/>
              <a:gd name="connsiteX3" fmla="*/ 0 w 1213644"/>
              <a:gd name="connsiteY3" fmla="*/ 12434712 h 12434712"/>
              <a:gd name="connsiteX4" fmla="*/ 0 w 1213644"/>
              <a:gd name="connsiteY4" fmla="*/ 0 h 1243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644" h="12434712">
                <a:moveTo>
                  <a:pt x="0" y="0"/>
                </a:moveTo>
                <a:lnTo>
                  <a:pt x="1213644" y="0"/>
                </a:lnTo>
                <a:lnTo>
                  <a:pt x="1213644" y="12434712"/>
                </a:lnTo>
                <a:lnTo>
                  <a:pt x="0" y="12434712"/>
                </a:lnTo>
                <a:lnTo>
                  <a:pt x="0" y="0"/>
                </a:lnTo>
                <a:close/>
              </a:path>
            </a:pathLst>
          </a:custGeom>
          <a:solidFill>
            <a:srgbClr val="FFFFFF"/>
          </a:solidFill>
          <a:ln w="10795" cap="flat" cmpd="sng" algn="ctr">
            <a:noFill/>
            <a:prstDash val="solid"/>
          </a:ln>
          <a:effectLst/>
        </p:spPr>
        <p:txBody>
          <a:bodyPr rot="0" spcFirstLastPara="0" vertOverflow="overflow" horzOverflow="overflow" vert="horz" wrap="square" lIns="0" tIns="47558" rIns="0" bIns="47558"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040" kern="0">
              <a:gradFill>
                <a:gsLst>
                  <a:gs pos="0">
                    <a:srgbClr val="FFFFFF"/>
                  </a:gs>
                  <a:gs pos="100000">
                    <a:srgbClr val="FFFFFF"/>
                  </a:gs>
                </a:gsLst>
                <a:lin ang="5400000" scaled="0"/>
              </a:gradFill>
              <a:latin typeface="Segoe UI Semilight"/>
            </a:endParaRPr>
          </a:p>
        </p:txBody>
      </p:sp>
      <p:sp>
        <p:nvSpPr>
          <p:cNvPr id="10" name="Rectangle 9">
            <a:extLst>
              <a:ext uri="{FF2B5EF4-FFF2-40B4-BE49-F238E27FC236}">
                <a16:creationId xmlns:a16="http://schemas.microsoft.com/office/drawing/2014/main" id="{9BAA3B18-C804-4073-B81F-CD2921087189}"/>
              </a:ext>
            </a:extLst>
          </p:cNvPr>
          <p:cNvSpPr/>
          <p:nvPr/>
        </p:nvSpPr>
        <p:spPr>
          <a:xfrm>
            <a:off x="3197934" y="1781533"/>
            <a:ext cx="6040612" cy="718679"/>
          </a:xfrm>
          <a:prstGeom prst="rect">
            <a:avLst/>
          </a:prstGeom>
        </p:spPr>
        <p:txBody>
          <a:bodyPr wrap="square" anchor="ctr">
            <a:noAutofit/>
          </a:bodyPr>
          <a:lstStyle/>
          <a:p>
            <a:pPr algn="ctr" defTabSz="932037">
              <a:lnSpc>
                <a:spcPct val="90000"/>
              </a:lnSpc>
            </a:pPr>
            <a:r>
              <a:rPr lang="en-US" sz="3672" kern="0" spc="-30">
                <a:gradFill>
                  <a:gsLst>
                    <a:gs pos="97872">
                      <a:schemeClr val="bg1"/>
                    </a:gs>
                    <a:gs pos="76000">
                      <a:schemeClr val="bg1"/>
                    </a:gs>
                  </a:gsLst>
                </a:gradFill>
                <a:latin typeface="Segoe UI Semibold" panose="020B0702040204020203" pitchFamily="34" charset="0"/>
                <a:cs typeface="Segoe UI Semibold" panose="020B0702040204020203" pitchFamily="34" charset="0"/>
              </a:rPr>
              <a:t>Getting started</a:t>
            </a:r>
          </a:p>
        </p:txBody>
      </p:sp>
      <p:grpSp>
        <p:nvGrpSpPr>
          <p:cNvPr id="79" name="Group 78">
            <a:extLst>
              <a:ext uri="{FF2B5EF4-FFF2-40B4-BE49-F238E27FC236}">
                <a16:creationId xmlns:a16="http://schemas.microsoft.com/office/drawing/2014/main" id="{34461639-FDB9-4382-A70D-2B41F74B9F38}"/>
              </a:ext>
            </a:extLst>
          </p:cNvPr>
          <p:cNvGrpSpPr/>
          <p:nvPr/>
        </p:nvGrpSpPr>
        <p:grpSpPr>
          <a:xfrm>
            <a:off x="1313639" y="3541865"/>
            <a:ext cx="3031095" cy="1673274"/>
            <a:chOff x="378163" y="3165170"/>
            <a:chExt cx="2972353" cy="1640845"/>
          </a:xfrm>
        </p:grpSpPr>
        <p:sp>
          <p:nvSpPr>
            <p:cNvPr id="3" name="TextBox 2">
              <a:extLst>
                <a:ext uri="{FF2B5EF4-FFF2-40B4-BE49-F238E27FC236}">
                  <a16:creationId xmlns:a16="http://schemas.microsoft.com/office/drawing/2014/main" id="{13DBE216-F58B-4FDF-A30E-ECF7AA07B758}"/>
                </a:ext>
              </a:extLst>
            </p:cNvPr>
            <p:cNvSpPr txBox="1"/>
            <p:nvPr/>
          </p:nvSpPr>
          <p:spPr>
            <a:xfrm>
              <a:off x="378163" y="3165170"/>
              <a:ext cx="226056" cy="470965"/>
            </a:xfrm>
            <a:prstGeom prst="rect">
              <a:avLst/>
            </a:prstGeom>
            <a:noFill/>
          </p:spPr>
          <p:txBody>
            <a:bodyPr wrap="none" lIns="0" tIns="0" rIns="0" bIns="0" rtlCol="0">
              <a:spAutoFit/>
            </a:bodyPr>
            <a:lstStyle/>
            <a:p>
              <a:pPr algn="l"/>
              <a:r>
                <a:rPr lang="en-US" sz="3060" b="1">
                  <a:gradFill>
                    <a:gsLst>
                      <a:gs pos="2917">
                        <a:schemeClr val="tx1"/>
                      </a:gs>
                      <a:gs pos="30000">
                        <a:schemeClr val="tx1"/>
                      </a:gs>
                    </a:gsLst>
                    <a:lin ang="5400000" scaled="0"/>
                  </a:gradFill>
                </a:rPr>
                <a:t>1</a:t>
              </a:r>
            </a:p>
          </p:txBody>
        </p:sp>
        <p:sp>
          <p:nvSpPr>
            <p:cNvPr id="73" name="Rectangle 72">
              <a:extLst>
                <a:ext uri="{FF2B5EF4-FFF2-40B4-BE49-F238E27FC236}">
                  <a16:creationId xmlns:a16="http://schemas.microsoft.com/office/drawing/2014/main" id="{15A3F9A0-3621-4AD8-A64E-28D2BFAB8E1D}"/>
                </a:ext>
              </a:extLst>
            </p:cNvPr>
            <p:cNvSpPr/>
            <p:nvPr/>
          </p:nvSpPr>
          <p:spPr>
            <a:xfrm>
              <a:off x="385214" y="3628949"/>
              <a:ext cx="2965302" cy="1177066"/>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rPr>
                <a:t>Build SharePoint Framework extensibility </a:t>
              </a:r>
            </a:p>
          </p:txBody>
        </p:sp>
      </p:grpSp>
      <p:grpSp>
        <p:nvGrpSpPr>
          <p:cNvPr id="80" name="Group 79">
            <a:extLst>
              <a:ext uri="{FF2B5EF4-FFF2-40B4-BE49-F238E27FC236}">
                <a16:creationId xmlns:a16="http://schemas.microsoft.com/office/drawing/2014/main" id="{3E78D0E9-36C8-48B6-8198-934DA0BAE080}"/>
              </a:ext>
            </a:extLst>
          </p:cNvPr>
          <p:cNvGrpSpPr/>
          <p:nvPr/>
        </p:nvGrpSpPr>
        <p:grpSpPr>
          <a:xfrm>
            <a:off x="5209948" y="3541857"/>
            <a:ext cx="2865559" cy="1673273"/>
            <a:chOff x="4131674" y="3165170"/>
            <a:chExt cx="2703205" cy="1640849"/>
          </a:xfrm>
        </p:grpSpPr>
        <p:sp>
          <p:nvSpPr>
            <p:cNvPr id="47" name="TextBox 46">
              <a:extLst>
                <a:ext uri="{FF2B5EF4-FFF2-40B4-BE49-F238E27FC236}">
                  <a16:creationId xmlns:a16="http://schemas.microsoft.com/office/drawing/2014/main" id="{2D6A812C-FD00-4536-B96B-B9038779D5DD}"/>
                </a:ext>
              </a:extLst>
            </p:cNvPr>
            <p:cNvSpPr txBox="1"/>
            <p:nvPr/>
          </p:nvSpPr>
          <p:spPr>
            <a:xfrm>
              <a:off x="4239798" y="3165170"/>
              <a:ext cx="217463" cy="470966"/>
            </a:xfrm>
            <a:prstGeom prst="rect">
              <a:avLst/>
            </a:prstGeom>
            <a:noFill/>
          </p:spPr>
          <p:txBody>
            <a:bodyPr wrap="none" lIns="0" tIns="0" rIns="0" bIns="0" rtlCol="0">
              <a:spAutoFit/>
            </a:bodyPr>
            <a:lstStyle/>
            <a:p>
              <a:pPr algn="l"/>
              <a:r>
                <a:rPr lang="en-US" sz="3060" b="1">
                  <a:gradFill>
                    <a:gsLst>
                      <a:gs pos="2917">
                        <a:schemeClr val="tx1"/>
                      </a:gs>
                      <a:gs pos="30000">
                        <a:schemeClr val="tx1"/>
                      </a:gs>
                    </a:gsLst>
                    <a:lin ang="5400000" scaled="0"/>
                  </a:gradFill>
                </a:rPr>
                <a:t>2</a:t>
              </a:r>
            </a:p>
          </p:txBody>
        </p:sp>
        <p:sp>
          <p:nvSpPr>
            <p:cNvPr id="74" name="Rectangle 73">
              <a:extLst>
                <a:ext uri="{FF2B5EF4-FFF2-40B4-BE49-F238E27FC236}">
                  <a16:creationId xmlns:a16="http://schemas.microsoft.com/office/drawing/2014/main" id="{FF29505E-E5CA-42E2-95D2-B707EA24D551}"/>
                </a:ext>
              </a:extLst>
            </p:cNvPr>
            <p:cNvSpPr/>
            <p:nvPr/>
          </p:nvSpPr>
          <p:spPr>
            <a:xfrm>
              <a:off x="4131674" y="3628949"/>
              <a:ext cx="2703205" cy="1177070"/>
            </a:xfrm>
            <a:prstGeom prst="rect">
              <a:avLst/>
            </a:prstGeom>
          </p:spPr>
          <p:txBody>
            <a:bodyPr wrap="square">
              <a:spAutoFit/>
            </a:bodyPr>
            <a:lstStyle/>
            <a:p>
              <a:pPr>
                <a:defRPr/>
              </a:pPr>
              <a:r>
                <a:rPr lang="en-US" sz="2400" dirty="0">
                  <a:latin typeface="Segoe UI" panose="020B0502040204020203" pitchFamily="34" charset="0"/>
                  <a:cs typeface="Segoe UI" panose="020B0502040204020203" pitchFamily="34" charset="0"/>
                </a:rPr>
                <a:t>Explore Patterns and Practices open-source assets</a:t>
              </a:r>
            </a:p>
          </p:txBody>
        </p:sp>
      </p:grpSp>
      <p:grpSp>
        <p:nvGrpSpPr>
          <p:cNvPr id="81" name="Group 80">
            <a:extLst>
              <a:ext uri="{FF2B5EF4-FFF2-40B4-BE49-F238E27FC236}">
                <a16:creationId xmlns:a16="http://schemas.microsoft.com/office/drawing/2014/main" id="{AB36CB7B-7A6B-4239-AE18-932AD12F9AA6}"/>
              </a:ext>
            </a:extLst>
          </p:cNvPr>
          <p:cNvGrpSpPr/>
          <p:nvPr/>
        </p:nvGrpSpPr>
        <p:grpSpPr>
          <a:xfrm>
            <a:off x="8873072" y="3541868"/>
            <a:ext cx="2871105" cy="2042603"/>
            <a:chOff x="7895080" y="3165170"/>
            <a:chExt cx="2815463" cy="2003016"/>
          </a:xfrm>
        </p:grpSpPr>
        <p:sp>
          <p:nvSpPr>
            <p:cNvPr id="48" name="TextBox 47">
              <a:extLst>
                <a:ext uri="{FF2B5EF4-FFF2-40B4-BE49-F238E27FC236}">
                  <a16:creationId xmlns:a16="http://schemas.microsoft.com/office/drawing/2014/main" id="{CDED17B4-C1BB-4374-AE60-FBBEF5124F24}"/>
                </a:ext>
              </a:extLst>
            </p:cNvPr>
            <p:cNvSpPr txBox="1"/>
            <p:nvPr/>
          </p:nvSpPr>
          <p:spPr>
            <a:xfrm>
              <a:off x="7991075" y="3165170"/>
              <a:ext cx="226056" cy="470965"/>
            </a:xfrm>
            <a:prstGeom prst="rect">
              <a:avLst/>
            </a:prstGeom>
            <a:noFill/>
          </p:spPr>
          <p:txBody>
            <a:bodyPr wrap="none" lIns="0" tIns="0" rIns="0" bIns="0" rtlCol="0">
              <a:spAutoFit/>
            </a:bodyPr>
            <a:lstStyle/>
            <a:p>
              <a:pPr algn="l"/>
              <a:r>
                <a:rPr lang="en-US" sz="3060" b="1">
                  <a:gradFill>
                    <a:gsLst>
                      <a:gs pos="2917">
                        <a:schemeClr val="tx1"/>
                      </a:gs>
                      <a:gs pos="30000">
                        <a:schemeClr val="tx1"/>
                      </a:gs>
                    </a:gsLst>
                    <a:lin ang="5400000" scaled="0"/>
                  </a:gradFill>
                </a:rPr>
                <a:t>3</a:t>
              </a:r>
            </a:p>
          </p:txBody>
        </p:sp>
        <p:sp>
          <p:nvSpPr>
            <p:cNvPr id="75" name="Rectangle 74">
              <a:extLst>
                <a:ext uri="{FF2B5EF4-FFF2-40B4-BE49-F238E27FC236}">
                  <a16:creationId xmlns:a16="http://schemas.microsoft.com/office/drawing/2014/main" id="{9A7AFE32-D46F-4B48-8900-11F13C612277}"/>
                </a:ext>
              </a:extLst>
            </p:cNvPr>
            <p:cNvSpPr/>
            <p:nvPr/>
          </p:nvSpPr>
          <p:spPr>
            <a:xfrm>
              <a:off x="7895080" y="3628947"/>
              <a:ext cx="2815463" cy="1539239"/>
            </a:xfrm>
            <a:prstGeom prst="rect">
              <a:avLst/>
            </a:prstGeom>
          </p:spPr>
          <p:txBody>
            <a:bodyPr wrap="square">
              <a:spAutoFit/>
            </a:bodyPr>
            <a:lstStyle/>
            <a:p>
              <a:pPr>
                <a:defRPr/>
              </a:pPr>
              <a:r>
                <a:rPr lang="en-US" sz="2400" dirty="0">
                  <a:latin typeface="Segoe UI" panose="020B0502040204020203" pitchFamily="34" charset="0"/>
                  <a:cs typeface="Segoe UI" panose="020B0502040204020203" pitchFamily="34" charset="0"/>
                </a:rPr>
                <a:t>Extend and integrate with Microsoft ecosystem</a:t>
              </a:r>
            </a:p>
          </p:txBody>
        </p:sp>
      </p:grpSp>
      <p:grpSp>
        <p:nvGrpSpPr>
          <p:cNvPr id="4" name="Group 3">
            <a:extLst>
              <a:ext uri="{FF2B5EF4-FFF2-40B4-BE49-F238E27FC236}">
                <a16:creationId xmlns:a16="http://schemas.microsoft.com/office/drawing/2014/main" id="{57564BC6-2B96-4D55-BA44-D52A75AB4865}"/>
              </a:ext>
            </a:extLst>
          </p:cNvPr>
          <p:cNvGrpSpPr/>
          <p:nvPr/>
        </p:nvGrpSpPr>
        <p:grpSpPr>
          <a:xfrm>
            <a:off x="4560471" y="3639099"/>
            <a:ext cx="3751283" cy="1489548"/>
            <a:chOff x="4234503" y="3610560"/>
            <a:chExt cx="3551844" cy="1765388"/>
          </a:xfrm>
        </p:grpSpPr>
        <p:cxnSp>
          <p:nvCxnSpPr>
            <p:cNvPr id="83" name="Straight Connector 82">
              <a:extLst>
                <a:ext uri="{FF2B5EF4-FFF2-40B4-BE49-F238E27FC236}">
                  <a16:creationId xmlns:a16="http://schemas.microsoft.com/office/drawing/2014/main" id="{9F0D216E-893E-4D55-A8E3-27C28AE0F169}"/>
                </a:ext>
              </a:extLst>
            </p:cNvPr>
            <p:cNvCxnSpPr>
              <a:cxnSpLocks/>
            </p:cNvCxnSpPr>
            <p:nvPr/>
          </p:nvCxnSpPr>
          <p:spPr>
            <a:xfrm>
              <a:off x="4234503" y="3621968"/>
              <a:ext cx="0" cy="175398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890CB6-2951-455E-B49B-7C9EEF7DC5A3}"/>
                </a:ext>
              </a:extLst>
            </p:cNvPr>
            <p:cNvCxnSpPr>
              <a:cxnSpLocks/>
            </p:cNvCxnSpPr>
            <p:nvPr/>
          </p:nvCxnSpPr>
          <p:spPr>
            <a:xfrm>
              <a:off x="7786347" y="3610560"/>
              <a:ext cx="0" cy="175398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663897A-2F63-43A7-AD6F-F91A4A4C5281}"/>
              </a:ext>
            </a:extLst>
          </p:cNvPr>
          <p:cNvGrpSpPr/>
          <p:nvPr/>
        </p:nvGrpSpPr>
        <p:grpSpPr>
          <a:xfrm>
            <a:off x="4066931" y="582049"/>
            <a:ext cx="4603091" cy="558057"/>
            <a:chOff x="4367873" y="582049"/>
            <a:chExt cx="4603091" cy="558057"/>
          </a:xfrm>
        </p:grpSpPr>
        <p:sp>
          <p:nvSpPr>
            <p:cNvPr id="62" name="Rectangle 16">
              <a:extLst>
                <a:ext uri="{FF2B5EF4-FFF2-40B4-BE49-F238E27FC236}">
                  <a16:creationId xmlns:a16="http://schemas.microsoft.com/office/drawing/2014/main" id="{775C5B17-E191-461A-B732-57D59B9B9A89}"/>
                </a:ext>
              </a:extLst>
            </p:cNvPr>
            <p:cNvSpPr/>
            <p:nvPr/>
          </p:nvSpPr>
          <p:spPr>
            <a:xfrm>
              <a:off x="5084383" y="582049"/>
              <a:ext cx="3886581" cy="558057"/>
            </a:xfrm>
            <a:prstGeom prst="rect">
              <a:avLst/>
            </a:prstGeom>
            <a:noFill/>
          </p:spPr>
          <p:txBody>
            <a:bodyPr wrap="square" lIns="0" rIns="0">
              <a:noAutofit/>
            </a:bodyPr>
            <a:lstStyle/>
            <a:p>
              <a:pPr defTabSz="912985">
                <a:spcBef>
                  <a:spcPts val="1198"/>
                </a:spcBef>
                <a:defRPr/>
              </a:pPr>
              <a:r>
                <a:rPr lang="en-US" sz="2652" kern="0" dirty="0">
                  <a:gradFill>
                    <a:gsLst>
                      <a:gs pos="0">
                        <a:schemeClr val="tx1"/>
                      </a:gs>
                      <a:gs pos="100000">
                        <a:schemeClr val="tx1"/>
                      </a:gs>
                    </a:gsLst>
                    <a:lin ang="5400000" scaled="0"/>
                  </a:gradFill>
                  <a:latin typeface="+mj-lt"/>
                  <a:cs typeface="Segoe UI" panose="020B0502040204020203" pitchFamily="34" charset="0"/>
                </a:rPr>
                <a:t>SharePoint Development</a:t>
              </a:r>
            </a:p>
          </p:txBody>
        </p:sp>
        <p:grpSp>
          <p:nvGrpSpPr>
            <p:cNvPr id="19" name="Group 18">
              <a:extLst>
                <a:ext uri="{FF2B5EF4-FFF2-40B4-BE49-F238E27FC236}">
                  <a16:creationId xmlns:a16="http://schemas.microsoft.com/office/drawing/2014/main" id="{0615031E-9CA7-4DCF-9CF7-4BFB660DB6E4}"/>
                </a:ext>
              </a:extLst>
            </p:cNvPr>
            <p:cNvGrpSpPr/>
            <p:nvPr/>
          </p:nvGrpSpPr>
          <p:grpSpPr>
            <a:xfrm>
              <a:off x="4367873" y="607365"/>
              <a:ext cx="591764" cy="475119"/>
              <a:chOff x="5759827" y="2435755"/>
              <a:chExt cx="961685" cy="772124"/>
            </a:xfrm>
          </p:grpSpPr>
          <p:grpSp>
            <p:nvGrpSpPr>
              <p:cNvPr id="20" name="Group 19">
                <a:extLst>
                  <a:ext uri="{FF2B5EF4-FFF2-40B4-BE49-F238E27FC236}">
                    <a16:creationId xmlns:a16="http://schemas.microsoft.com/office/drawing/2014/main" id="{0F3D44E6-7155-4EB4-B66A-CDA43C8F489D}"/>
                  </a:ext>
                </a:extLst>
              </p:cNvPr>
              <p:cNvGrpSpPr/>
              <p:nvPr/>
            </p:nvGrpSpPr>
            <p:grpSpPr>
              <a:xfrm>
                <a:off x="5759827" y="2435755"/>
                <a:ext cx="961685" cy="772124"/>
                <a:chOff x="5609102" y="2335272"/>
                <a:chExt cx="961685" cy="772124"/>
              </a:xfrm>
            </p:grpSpPr>
            <p:sp>
              <p:nvSpPr>
                <p:cNvPr id="25" name="Freeform 15">
                  <a:extLst>
                    <a:ext uri="{FF2B5EF4-FFF2-40B4-BE49-F238E27FC236}">
                      <a16:creationId xmlns:a16="http://schemas.microsoft.com/office/drawing/2014/main" id="{7F001A58-6BEB-4D06-BD17-055F0D087C30}"/>
                    </a:ext>
                  </a:extLst>
                </p:cNvPr>
                <p:cNvSpPr>
                  <a:spLocks/>
                </p:cNvSpPr>
                <p:nvPr/>
              </p:nvSpPr>
              <p:spPr bwMode="auto">
                <a:xfrm>
                  <a:off x="5609102" y="2335272"/>
                  <a:ext cx="961685" cy="119873"/>
                </a:xfrm>
                <a:custGeom>
                  <a:avLst/>
                  <a:gdLst>
                    <a:gd name="T0" fmla="*/ 0 w 197"/>
                    <a:gd name="T1" fmla="*/ 0 h 26"/>
                    <a:gd name="T2" fmla="*/ 0 w 197"/>
                    <a:gd name="T3" fmla="*/ 26 h 26"/>
                    <a:gd name="T4" fmla="*/ 8 w 197"/>
                    <a:gd name="T5" fmla="*/ 26 h 26"/>
                    <a:gd name="T6" fmla="*/ 188 w 197"/>
                    <a:gd name="T7" fmla="*/ 26 h 26"/>
                    <a:gd name="T8" fmla="*/ 197 w 197"/>
                    <a:gd name="T9" fmla="*/ 26 h 26"/>
                    <a:gd name="T10" fmla="*/ 197 w 197"/>
                    <a:gd name="T11" fmla="*/ 0 h 26"/>
                    <a:gd name="T12" fmla="*/ 0 w 19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7" h="26">
                      <a:moveTo>
                        <a:pt x="0" y="0"/>
                      </a:moveTo>
                      <a:lnTo>
                        <a:pt x="0" y="26"/>
                      </a:lnTo>
                      <a:lnTo>
                        <a:pt x="8" y="26"/>
                      </a:lnTo>
                      <a:lnTo>
                        <a:pt x="188" y="26"/>
                      </a:lnTo>
                      <a:lnTo>
                        <a:pt x="197" y="26"/>
                      </a:lnTo>
                      <a:lnTo>
                        <a:pt x="197" y="0"/>
                      </a:lnTo>
                      <a:lnTo>
                        <a:pt x="0" y="0"/>
                      </a:lnTo>
                      <a:close/>
                    </a:path>
                  </a:pathLst>
                </a:custGeom>
                <a:solidFill>
                  <a:srgbClr val="B2B2B2"/>
                </a:solidFill>
                <a:ln>
                  <a:noFill/>
                </a:ln>
              </p:spPr>
              <p:txBody>
                <a:bodyPr vert="horz" wrap="square" lIns="91427" tIns="45713" rIns="91427" bIns="45713" numCol="1" anchor="t" anchorCtr="0" compatLnSpc="1">
                  <a:prstTxWarp prst="textNoShape">
                    <a:avLst/>
                  </a:prstTxWarp>
                </a:bodyPr>
                <a:lstStyle/>
                <a:p>
                  <a:endParaRPr lang="en-US" sz="1764"/>
                </a:p>
              </p:txBody>
            </p:sp>
            <p:sp>
              <p:nvSpPr>
                <p:cNvPr id="26" name="Rectangle 25">
                  <a:extLst>
                    <a:ext uri="{FF2B5EF4-FFF2-40B4-BE49-F238E27FC236}">
                      <a16:creationId xmlns:a16="http://schemas.microsoft.com/office/drawing/2014/main" id="{FEAC9F4A-C8D8-4178-864C-9AB52DD72E34}"/>
                    </a:ext>
                  </a:extLst>
                </p:cNvPr>
                <p:cNvSpPr/>
                <p:nvPr/>
              </p:nvSpPr>
              <p:spPr bwMode="auto">
                <a:xfrm>
                  <a:off x="5609102" y="2500694"/>
                  <a:ext cx="961685" cy="60670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8B75E24D-EB31-44AD-A25E-F283A3D6FE28}"/>
                    </a:ext>
                  </a:extLst>
                </p:cNvPr>
                <p:cNvSpPr/>
                <p:nvPr/>
              </p:nvSpPr>
              <p:spPr bwMode="auto">
                <a:xfrm>
                  <a:off x="6289250" y="2335272"/>
                  <a:ext cx="94615" cy="119873"/>
                </a:xfrm>
                <a:prstGeom prst="rect">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13C1D680-E0A1-46DD-AA18-B9F029681405}"/>
                    </a:ext>
                  </a:extLst>
                </p:cNvPr>
                <p:cNvSpPr/>
                <p:nvPr/>
              </p:nvSpPr>
              <p:spPr bwMode="auto">
                <a:xfrm>
                  <a:off x="6378576" y="2335272"/>
                  <a:ext cx="94615" cy="119873"/>
                </a:xfrm>
                <a:prstGeom prst="rect">
                  <a:avLst/>
                </a:pr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95841577-9AF9-4D90-97A7-F8DB56004EDA}"/>
                    </a:ext>
                  </a:extLst>
                </p:cNvPr>
                <p:cNvSpPr/>
                <p:nvPr/>
              </p:nvSpPr>
              <p:spPr bwMode="auto">
                <a:xfrm>
                  <a:off x="6474526" y="2335272"/>
                  <a:ext cx="94615" cy="11987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6FA367F-4000-4B19-B872-AFDC87862D31}"/>
                  </a:ext>
                </a:extLst>
              </p:cNvPr>
              <p:cNvGrpSpPr/>
              <p:nvPr/>
            </p:nvGrpSpPr>
            <p:grpSpPr>
              <a:xfrm>
                <a:off x="6017030" y="2788032"/>
                <a:ext cx="487471" cy="224641"/>
                <a:chOff x="551225" y="1391311"/>
                <a:chExt cx="487471" cy="224641"/>
              </a:xfrm>
              <a:solidFill>
                <a:schemeClr val="accent1"/>
              </a:solidFill>
            </p:grpSpPr>
            <p:sp>
              <p:nvSpPr>
                <p:cNvPr id="22" name="Freeform 24">
                  <a:extLst>
                    <a:ext uri="{FF2B5EF4-FFF2-40B4-BE49-F238E27FC236}">
                      <a16:creationId xmlns:a16="http://schemas.microsoft.com/office/drawing/2014/main" id="{728D74E4-D112-44B8-8554-487917F02FBC}"/>
                    </a:ext>
                  </a:extLst>
                </p:cNvPr>
                <p:cNvSpPr>
                  <a:spLocks/>
                </p:cNvSpPr>
                <p:nvPr/>
              </p:nvSpPr>
              <p:spPr bwMode="auto">
                <a:xfrm>
                  <a:off x="551225" y="1391311"/>
                  <a:ext cx="144893" cy="224641"/>
                </a:xfrm>
                <a:custGeom>
                  <a:avLst/>
                  <a:gdLst>
                    <a:gd name="T0" fmla="*/ 79 w 129"/>
                    <a:gd name="T1" fmla="*/ 200 h 200"/>
                    <a:gd name="T2" fmla="*/ 0 w 129"/>
                    <a:gd name="T3" fmla="*/ 100 h 200"/>
                    <a:gd name="T4" fmla="*/ 79 w 129"/>
                    <a:gd name="T5" fmla="*/ 0 h 200"/>
                    <a:gd name="T6" fmla="*/ 129 w 129"/>
                    <a:gd name="T7" fmla="*/ 0 h 200"/>
                    <a:gd name="T8" fmla="*/ 50 w 129"/>
                    <a:gd name="T9" fmla="*/ 100 h 200"/>
                    <a:gd name="T10" fmla="*/ 129 w 129"/>
                    <a:gd name="T11" fmla="*/ 200 h 200"/>
                    <a:gd name="T12" fmla="*/ 79 w 12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129" h="200">
                      <a:moveTo>
                        <a:pt x="79" y="200"/>
                      </a:moveTo>
                      <a:lnTo>
                        <a:pt x="0" y="100"/>
                      </a:lnTo>
                      <a:lnTo>
                        <a:pt x="79" y="0"/>
                      </a:lnTo>
                      <a:lnTo>
                        <a:pt x="129" y="0"/>
                      </a:lnTo>
                      <a:lnTo>
                        <a:pt x="50" y="100"/>
                      </a:lnTo>
                      <a:lnTo>
                        <a:pt x="129" y="200"/>
                      </a:lnTo>
                      <a:lnTo>
                        <a:pt x="79"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000000"/>
                    </a:solidFill>
                  </a:endParaRPr>
                </a:p>
              </p:txBody>
            </p:sp>
            <p:sp>
              <p:nvSpPr>
                <p:cNvPr id="23" name="Freeform 25">
                  <a:extLst>
                    <a:ext uri="{FF2B5EF4-FFF2-40B4-BE49-F238E27FC236}">
                      <a16:creationId xmlns:a16="http://schemas.microsoft.com/office/drawing/2014/main" id="{6E79C443-7DFB-4688-87C4-C90E7E38A0AA}"/>
                    </a:ext>
                  </a:extLst>
                </p:cNvPr>
                <p:cNvSpPr>
                  <a:spLocks/>
                </p:cNvSpPr>
                <p:nvPr/>
              </p:nvSpPr>
              <p:spPr bwMode="auto">
                <a:xfrm>
                  <a:off x="711843" y="1391311"/>
                  <a:ext cx="168480" cy="224641"/>
                </a:xfrm>
                <a:custGeom>
                  <a:avLst/>
                  <a:gdLst>
                    <a:gd name="T0" fmla="*/ 0 w 150"/>
                    <a:gd name="T1" fmla="*/ 200 h 200"/>
                    <a:gd name="T2" fmla="*/ 100 w 150"/>
                    <a:gd name="T3" fmla="*/ 0 h 200"/>
                    <a:gd name="T4" fmla="*/ 150 w 150"/>
                    <a:gd name="T5" fmla="*/ 0 h 200"/>
                    <a:gd name="T6" fmla="*/ 50 w 150"/>
                    <a:gd name="T7" fmla="*/ 200 h 200"/>
                    <a:gd name="T8" fmla="*/ 0 w 150"/>
                    <a:gd name="T9" fmla="*/ 200 h 200"/>
                  </a:gdLst>
                  <a:ahLst/>
                  <a:cxnLst>
                    <a:cxn ang="0">
                      <a:pos x="T0" y="T1"/>
                    </a:cxn>
                    <a:cxn ang="0">
                      <a:pos x="T2" y="T3"/>
                    </a:cxn>
                    <a:cxn ang="0">
                      <a:pos x="T4" y="T5"/>
                    </a:cxn>
                    <a:cxn ang="0">
                      <a:pos x="T6" y="T7"/>
                    </a:cxn>
                    <a:cxn ang="0">
                      <a:pos x="T8" y="T9"/>
                    </a:cxn>
                  </a:cxnLst>
                  <a:rect l="0" t="0" r="r" b="b"/>
                  <a:pathLst>
                    <a:path w="150" h="200">
                      <a:moveTo>
                        <a:pt x="0" y="200"/>
                      </a:moveTo>
                      <a:lnTo>
                        <a:pt x="100" y="0"/>
                      </a:lnTo>
                      <a:lnTo>
                        <a:pt x="150" y="0"/>
                      </a:lnTo>
                      <a:lnTo>
                        <a:pt x="50" y="200"/>
                      </a:lnTo>
                      <a:lnTo>
                        <a:pt x="0"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000000"/>
                    </a:solidFill>
                  </a:endParaRPr>
                </a:p>
              </p:txBody>
            </p:sp>
            <p:sp>
              <p:nvSpPr>
                <p:cNvPr id="24" name="Freeform 26">
                  <a:extLst>
                    <a:ext uri="{FF2B5EF4-FFF2-40B4-BE49-F238E27FC236}">
                      <a16:creationId xmlns:a16="http://schemas.microsoft.com/office/drawing/2014/main" id="{7EFF229A-C51D-4368-890F-163AC7D8D83D}"/>
                    </a:ext>
                  </a:extLst>
                </p:cNvPr>
                <p:cNvSpPr>
                  <a:spLocks/>
                </p:cNvSpPr>
                <p:nvPr/>
              </p:nvSpPr>
              <p:spPr bwMode="auto">
                <a:xfrm>
                  <a:off x="893803" y="1391311"/>
                  <a:ext cx="144893" cy="224641"/>
                </a:xfrm>
                <a:custGeom>
                  <a:avLst/>
                  <a:gdLst>
                    <a:gd name="T0" fmla="*/ 50 w 129"/>
                    <a:gd name="T1" fmla="*/ 200 h 200"/>
                    <a:gd name="T2" fmla="*/ 129 w 129"/>
                    <a:gd name="T3" fmla="*/ 100 h 200"/>
                    <a:gd name="T4" fmla="*/ 50 w 129"/>
                    <a:gd name="T5" fmla="*/ 0 h 200"/>
                    <a:gd name="T6" fmla="*/ 0 w 129"/>
                    <a:gd name="T7" fmla="*/ 0 h 200"/>
                    <a:gd name="T8" fmla="*/ 79 w 129"/>
                    <a:gd name="T9" fmla="*/ 100 h 200"/>
                    <a:gd name="T10" fmla="*/ 0 w 129"/>
                    <a:gd name="T11" fmla="*/ 200 h 200"/>
                    <a:gd name="T12" fmla="*/ 50 w 12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129" h="200">
                      <a:moveTo>
                        <a:pt x="50" y="200"/>
                      </a:moveTo>
                      <a:lnTo>
                        <a:pt x="129" y="100"/>
                      </a:lnTo>
                      <a:lnTo>
                        <a:pt x="50" y="0"/>
                      </a:lnTo>
                      <a:lnTo>
                        <a:pt x="0" y="0"/>
                      </a:lnTo>
                      <a:lnTo>
                        <a:pt x="79" y="100"/>
                      </a:lnTo>
                      <a:lnTo>
                        <a:pt x="0" y="200"/>
                      </a:lnTo>
                      <a:lnTo>
                        <a:pt x="50"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000000"/>
                    </a:solidFill>
                  </a:endParaRPr>
                </a:p>
              </p:txBody>
            </p:sp>
          </p:grpSp>
        </p:grpSp>
      </p:grpSp>
      <p:sp>
        <p:nvSpPr>
          <p:cNvPr id="30" name="Rectangle 29">
            <a:extLst>
              <a:ext uri="{FF2B5EF4-FFF2-40B4-BE49-F238E27FC236}">
                <a16:creationId xmlns:a16="http://schemas.microsoft.com/office/drawing/2014/main" id="{2FED95C6-8131-4413-AA33-FFD07820F341}"/>
              </a:ext>
            </a:extLst>
          </p:cNvPr>
          <p:cNvSpPr/>
          <p:nvPr/>
        </p:nvSpPr>
        <p:spPr>
          <a:xfrm>
            <a:off x="1894581" y="6037672"/>
            <a:ext cx="8647304" cy="454420"/>
          </a:xfrm>
          <a:prstGeom prst="rect">
            <a:avLst/>
          </a:prstGeom>
        </p:spPr>
        <p:txBody>
          <a:bodyPr wrap="none">
            <a:spAutoFit/>
          </a:bodyPr>
          <a:lstStyle/>
          <a:p>
            <a:r>
              <a:rPr lang="en-US" sz="2353" dirty="0">
                <a:latin typeface="+mj-lt"/>
                <a:cs typeface="Segoe UI" panose="020B0502040204020203" pitchFamily="34" charset="0"/>
              </a:rPr>
              <a:t>Sign up for the Office 365 Dev Program - </a:t>
            </a:r>
            <a:r>
              <a:rPr lang="en-US" sz="2353" u="sng" dirty="0">
                <a:latin typeface="+mj-lt"/>
                <a:hlinkClick r:id="rId3"/>
              </a:rPr>
              <a:t>https://aka.ms/offdp</a:t>
            </a:r>
            <a:endParaRPr lang="en-US" sz="2353" dirty="0">
              <a:latin typeface="+mj-lt"/>
            </a:endParaRPr>
          </a:p>
        </p:txBody>
      </p:sp>
    </p:spTree>
    <p:extLst>
      <p:ext uri="{BB962C8B-B14F-4D97-AF65-F5344CB8AC3E}">
        <p14:creationId xmlns:p14="http://schemas.microsoft.com/office/powerpoint/2010/main" val="238692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1000"/>
                                        <p:tgtEl>
                                          <p:spTgt spid="80"/>
                                        </p:tgtEl>
                                      </p:cBhvr>
                                    </p:animEffect>
                                    <p:anim calcmode="lin" valueType="num">
                                      <p:cBhvr>
                                        <p:cTn id="13" dur="1000" fill="hold"/>
                                        <p:tgtEl>
                                          <p:spTgt spid="80"/>
                                        </p:tgtEl>
                                        <p:attrNameLst>
                                          <p:attrName>ppt_x</p:attrName>
                                        </p:attrNameLst>
                                      </p:cBhvr>
                                      <p:tavLst>
                                        <p:tav tm="0">
                                          <p:val>
                                            <p:strVal val="#ppt_x"/>
                                          </p:val>
                                        </p:tav>
                                        <p:tav tm="100000">
                                          <p:val>
                                            <p:strVal val="#ppt_x"/>
                                          </p:val>
                                        </p:tav>
                                      </p:tavLst>
                                    </p:anim>
                                    <p:anim calcmode="lin" valueType="num">
                                      <p:cBhvr>
                                        <p:cTn id="14" dur="10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1000"/>
                                        <p:tgtEl>
                                          <p:spTgt spid="81"/>
                                        </p:tgtEl>
                                      </p:cBhvr>
                                    </p:animEffect>
                                    <p:anim calcmode="lin" valueType="num">
                                      <p:cBhvr>
                                        <p:cTn id="23" dur="1000" fill="hold"/>
                                        <p:tgtEl>
                                          <p:spTgt spid="81"/>
                                        </p:tgtEl>
                                        <p:attrNameLst>
                                          <p:attrName>ppt_x</p:attrName>
                                        </p:attrNameLst>
                                      </p:cBhvr>
                                      <p:tavLst>
                                        <p:tav tm="0">
                                          <p:val>
                                            <p:strVal val="#ppt_x"/>
                                          </p:val>
                                        </p:tav>
                                        <p:tav tm="100000">
                                          <p:val>
                                            <p:strVal val="#ppt_x"/>
                                          </p:val>
                                        </p:tav>
                                      </p:tavLst>
                                    </p:anim>
                                    <p:anim calcmode="lin" valueType="num">
                                      <p:cBhvr>
                                        <p:cTn id="24" dur="1000" fill="hold"/>
                                        <p:tgtEl>
                                          <p:spTgt spid="81"/>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30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269" y="848873"/>
            <a:ext cx="0" cy="5210095"/>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952" y="848873"/>
            <a:ext cx="0" cy="5208175"/>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5916" y="1177723"/>
            <a:ext cx="2536588" cy="4074164"/>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54" tIns="146283" rIns="182854" bIns="146283" rtlCol="0">
              <a:spAutoFit/>
            </a:bodyPr>
            <a:lstStyle/>
            <a:p>
              <a:pPr defTabSz="932658">
                <a:lnSpc>
                  <a:spcPct val="90000"/>
                </a:lnSpc>
                <a:spcAft>
                  <a:spcPts val="600"/>
                </a:spcAft>
                <a:defRPr/>
              </a:pPr>
              <a:r>
                <a:rPr lang="en-US">
                  <a:gradFill>
                    <a:gsLst>
                      <a:gs pos="2917">
                        <a:srgbClr val="000000"/>
                      </a:gs>
                      <a:gs pos="30000">
                        <a:srgbClr val="000000"/>
                      </a:gs>
                    </a:gsLst>
                    <a:lin ang="5400000" scaled="0"/>
                  </a:gradFill>
                  <a:latin typeface="Segoe UI"/>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solidFill>
                    <a:srgbClr val="FFFFFF">
                      <a:lumMod val="50000"/>
                    </a:srgbClr>
                  </a:solidFill>
                  <a:latin typeface="Segoe UI"/>
                </a:rPr>
                <a:t>aka.ms/</a:t>
              </a:r>
              <a:r>
                <a:rPr lang="en-US" err="1">
                  <a:solidFill>
                    <a:srgbClr val="FFFFFF">
                      <a:lumMod val="50000"/>
                    </a:srgbClr>
                  </a:solidFill>
                  <a:latin typeface="Segoe UI"/>
                </a:rPr>
                <a:t>spdev</a:t>
              </a:r>
              <a:r>
                <a:rPr lang="en-US">
                  <a:solidFill>
                    <a:srgbClr val="FFFFFF">
                      <a:lumMod val="50000"/>
                    </a:srgbClr>
                  </a:solidFill>
                  <a:latin typeface="Segoe UI"/>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4848" y="1178492"/>
            <a:ext cx="2868475" cy="4073394"/>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54" tIns="146283" rIns="182854" bIns="146283" rtlCol="0">
              <a:spAutoFit/>
            </a:bodyPr>
            <a:lstStyle/>
            <a:p>
              <a:pPr defTabSz="932658">
                <a:lnSpc>
                  <a:spcPct val="90000"/>
                </a:lnSpc>
                <a:spcAft>
                  <a:spcPts val="600"/>
                </a:spcAft>
                <a:defRPr/>
              </a:pPr>
              <a:r>
                <a:rPr lang="en-US">
                  <a:gradFill>
                    <a:gsLst>
                      <a:gs pos="2917">
                        <a:srgbClr val="000000"/>
                      </a:gs>
                      <a:gs pos="30000">
                        <a:srgbClr val="000000"/>
                      </a:gs>
                    </a:gsLst>
                    <a:lin ang="5400000" scaled="0"/>
                  </a:gradFill>
                  <a:latin typeface="Segoe UI"/>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solidFill>
                    <a:srgbClr val="FFFFFF">
                      <a:lumMod val="50000"/>
                    </a:srgbClr>
                  </a:solidFill>
                  <a:latin typeface="Segoe UI"/>
                </a:rPr>
                <a:t>aka.ms/</a:t>
              </a:r>
              <a:r>
                <a:rPr lang="en-US" err="1">
                  <a:solidFill>
                    <a:srgbClr val="FFFFFF">
                      <a:lumMod val="50000"/>
                    </a:srgbClr>
                  </a:solidFill>
                  <a:latin typeface="Segoe UI"/>
                </a:rPr>
                <a:t>spdev</a:t>
              </a:r>
              <a:r>
                <a:rPr lang="en-US">
                  <a:solidFill>
                    <a:srgbClr val="FFFFFF">
                      <a:lumMod val="50000"/>
                    </a:srgbClr>
                  </a:solidFill>
                  <a:latin typeface="Segoe UI"/>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31" y="1177723"/>
            <a:ext cx="2667381" cy="4074164"/>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54" tIns="146283" rIns="182854" bIns="146283" rtlCol="0">
              <a:spAutoFit/>
            </a:bodyPr>
            <a:lstStyle/>
            <a:p>
              <a:pPr defTabSz="932658">
                <a:lnSpc>
                  <a:spcPct val="90000"/>
                </a:lnSpc>
                <a:spcAft>
                  <a:spcPts val="600"/>
                </a:spcAft>
                <a:defRPr/>
              </a:pPr>
              <a:r>
                <a:rPr lang="en-US">
                  <a:gradFill>
                    <a:gsLst>
                      <a:gs pos="2917">
                        <a:srgbClr val="000000"/>
                      </a:gs>
                      <a:gs pos="30000">
                        <a:srgbClr val="000000"/>
                      </a:gs>
                    </a:gsLst>
                    <a:lin ang="5400000" scaled="0"/>
                  </a:gradFill>
                  <a:latin typeface="Segoe UI"/>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solidFill>
                    <a:srgbClr val="FFFFFF">
                      <a:lumMod val="50000"/>
                    </a:srgbClr>
                  </a:solidFill>
                  <a:latin typeface="Segoe UI"/>
                </a:rPr>
                <a:t>aka.ms/</a:t>
              </a:r>
              <a:r>
                <a:rPr lang="en-US" err="1">
                  <a:solidFill>
                    <a:srgbClr val="FFFFFF">
                      <a:lumMod val="50000"/>
                    </a:srgbClr>
                  </a:solidFill>
                  <a:latin typeface="Segoe UI"/>
                </a:rPr>
                <a:t>spdev</a:t>
              </a:r>
              <a:r>
                <a:rPr lang="en-US">
                  <a:solidFill>
                    <a:srgbClr val="FFFFFF">
                      <a:lumMod val="50000"/>
                    </a:srgbClr>
                  </a:solidFill>
                  <a:latin typeface="Segoe UI"/>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351"/>
            <a:ext cx="0" cy="5210095"/>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7097" y="1177723"/>
            <a:ext cx="2790720" cy="4411937"/>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gradFill>
                    <a:gsLst>
                      <a:gs pos="2917">
                        <a:srgbClr val="000000"/>
                      </a:gs>
                      <a:gs pos="30000">
                        <a:srgbClr val="000000"/>
                      </a:gs>
                    </a:gsLst>
                    <a:lin ang="5400000" scaled="0"/>
                  </a:gradFill>
                  <a:latin typeface="Segoe UI"/>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solidFill>
                    <a:srgbClr val="FFFFFF">
                      <a:lumMod val="50000"/>
                    </a:srgbClr>
                  </a:solidFill>
                  <a:latin typeface="Segoe UI"/>
                </a:rPr>
                <a:t>github.com/</a:t>
              </a:r>
              <a:r>
                <a:rPr lang="en-US" err="1">
                  <a:solidFill>
                    <a:srgbClr val="FFFFFF">
                      <a:lumMod val="50000"/>
                    </a:srgbClr>
                  </a:solidFill>
                  <a:latin typeface="Segoe UI"/>
                </a:rPr>
                <a:t>sharepoint</a:t>
              </a:r>
              <a:endParaRPr lang="en-US">
                <a:solidFill>
                  <a:srgbClr val="FFFFFF">
                    <a:lumMod val="50000"/>
                  </a:srgbClr>
                </a:solidFill>
                <a:latin typeface="Segoe UI"/>
              </a:endParaRPr>
            </a:p>
            <a:p>
              <a:pPr algn="ctr" defTabSz="932658">
                <a:lnSpc>
                  <a:spcPct val="90000"/>
                </a:lnSpc>
                <a:spcAft>
                  <a:spcPts val="600"/>
                </a:spcAft>
                <a:defRPr/>
              </a:pPr>
              <a:r>
                <a:rPr lang="en-US">
                  <a:solidFill>
                    <a:srgbClr val="FFFFFF">
                      <a:lumMod val="50000"/>
                    </a:srgbClr>
                  </a:solidFill>
                  <a:latin typeface="Segoe UI"/>
                </a:rPr>
                <a:t>github.com/</a:t>
              </a:r>
              <a:r>
                <a:rPr lang="en-US" err="1">
                  <a:solidFill>
                    <a:srgbClr val="FFFFFF">
                      <a:lumMod val="50000"/>
                    </a:srgbClr>
                  </a:solidFill>
                  <a:latin typeface="Segoe UI"/>
                </a:rPr>
                <a:t>pnp</a:t>
              </a:r>
              <a:endParaRPr lang="en-US">
                <a:solidFill>
                  <a:srgbClr val="FFFFFF">
                    <a:lumMod val="50000"/>
                  </a:srgbClr>
                </a:solidFill>
                <a:latin typeface="Segoe UI"/>
              </a:endParaRPr>
            </a:p>
          </p:txBody>
        </p:sp>
      </p:grpSp>
    </p:spTree>
    <p:extLst>
      <p:ext uri="{BB962C8B-B14F-4D97-AF65-F5344CB8AC3E}">
        <p14:creationId xmlns:p14="http://schemas.microsoft.com/office/powerpoint/2010/main" val="1934400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744A9-ABB4-46EF-A665-76DCF1BA80AD}"/>
              </a:ext>
            </a:extLst>
          </p:cNvPr>
          <p:cNvSpPr>
            <a:spLocks noGrp="1"/>
          </p:cNvSpPr>
          <p:nvPr>
            <p:ph idx="1"/>
          </p:nvPr>
        </p:nvSpPr>
        <p:spPr>
          <a:xfrm>
            <a:off x="1591216" y="1852152"/>
            <a:ext cx="9766054" cy="778772"/>
          </a:xfrm>
        </p:spPr>
        <p:txBody>
          <a:bodyPr>
            <a:normAutofit/>
          </a:bodyPr>
          <a:lstStyle/>
          <a:p>
            <a:r>
              <a:rPr lang="en-US" sz="2040"/>
              <a:t>You can find Microsoft 365 developer </a:t>
            </a:r>
            <a:r>
              <a:rPr lang="en-US" sz="2040" b="1"/>
              <a:t>training</a:t>
            </a:r>
            <a:r>
              <a:rPr lang="en-US" sz="2040"/>
              <a:t> </a:t>
            </a:r>
            <a:r>
              <a:rPr lang="en-US" sz="2040" b="1"/>
              <a:t>modules on Microsoft Learn</a:t>
            </a:r>
            <a:r>
              <a:rPr lang="en-US" sz="2040"/>
              <a:t>!</a:t>
            </a:r>
          </a:p>
          <a:p>
            <a:r>
              <a:rPr lang="en-US" sz="1632" u="sng">
                <a:hlinkClick r:id="rId3"/>
              </a:rPr>
              <a:t>https://aka.ms/M365DevTrainin</a:t>
            </a:r>
            <a:r>
              <a:rPr lang="en-US" sz="1632" u="sng">
                <a:hlinkClick r:id="rId4"/>
              </a:rPr>
              <a:t>g</a:t>
            </a:r>
            <a:r>
              <a:rPr lang="en-US" sz="1632"/>
              <a:t> </a:t>
            </a:r>
          </a:p>
        </p:txBody>
      </p:sp>
      <p:pic>
        <p:nvPicPr>
          <p:cNvPr id="6" name="Picture 5">
            <a:extLst>
              <a:ext uri="{FF2B5EF4-FFF2-40B4-BE49-F238E27FC236}">
                <a16:creationId xmlns:a16="http://schemas.microsoft.com/office/drawing/2014/main" id="{70EDCAF8-991A-470C-ADF7-207298C027D5}"/>
              </a:ext>
            </a:extLst>
          </p:cNvPr>
          <p:cNvPicPr>
            <a:picLocks noChangeAspect="1"/>
          </p:cNvPicPr>
          <p:nvPr/>
        </p:nvPicPr>
        <p:blipFill>
          <a:blip r:embed="rId5"/>
          <a:stretch>
            <a:fillRect/>
          </a:stretch>
        </p:blipFill>
        <p:spPr>
          <a:xfrm>
            <a:off x="11474479" y="227478"/>
            <a:ext cx="739943" cy="739943"/>
          </a:xfrm>
          <a:prstGeom prst="rect">
            <a:avLst/>
          </a:prstGeom>
        </p:spPr>
      </p:pic>
      <p:sp>
        <p:nvSpPr>
          <p:cNvPr id="7" name="Title 16">
            <a:extLst>
              <a:ext uri="{FF2B5EF4-FFF2-40B4-BE49-F238E27FC236}">
                <a16:creationId xmlns:a16="http://schemas.microsoft.com/office/drawing/2014/main" id="{7724E2DA-5D8E-4D09-A08D-72EA8A714D68}"/>
              </a:ext>
            </a:extLst>
          </p:cNvPr>
          <p:cNvSpPr txBox="1">
            <a:spLocks/>
          </p:cNvSpPr>
          <p:nvPr/>
        </p:nvSpPr>
        <p:spPr>
          <a:xfrm>
            <a:off x="388592" y="466302"/>
            <a:ext cx="11450133" cy="89652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defTabSz="951304">
              <a:defRPr/>
            </a:pPr>
            <a:r>
              <a:rPr lang="en-US" sz="3672" spc="-51">
                <a:gradFill>
                  <a:gsLst>
                    <a:gs pos="7051">
                      <a:srgbClr val="000000"/>
                    </a:gs>
                    <a:gs pos="20000">
                      <a:srgbClr val="000000"/>
                    </a:gs>
                  </a:gsLst>
                  <a:lin ang="5400000" scaled="1"/>
                </a:gradFill>
                <a:latin typeface="Segoe UI Semibold"/>
              </a:rPr>
              <a:t>All New!  training, certification and tools</a:t>
            </a:r>
          </a:p>
          <a:p>
            <a:pPr defTabSz="951304">
              <a:defRPr/>
            </a:pPr>
            <a:r>
              <a:rPr lang="en-US" sz="2040" spc="-51">
                <a:gradFill>
                  <a:gsLst>
                    <a:gs pos="7051">
                      <a:srgbClr val="000000"/>
                    </a:gs>
                    <a:gs pos="20000">
                      <a:srgbClr val="000000"/>
                    </a:gs>
                  </a:gsLst>
                  <a:lin ang="5400000" scaled="1"/>
                </a:gradFill>
                <a:latin typeface="Segoe UI Semibold"/>
              </a:rPr>
              <a:t>For Microsoft 365 developers</a:t>
            </a:r>
          </a:p>
        </p:txBody>
      </p:sp>
      <p:pic>
        <p:nvPicPr>
          <p:cNvPr id="11" name="Picture 10">
            <a:extLst>
              <a:ext uri="{FF2B5EF4-FFF2-40B4-BE49-F238E27FC236}">
                <a16:creationId xmlns:a16="http://schemas.microsoft.com/office/drawing/2014/main" id="{06CBD086-5527-4E8C-BDD4-9107BCDA174C}"/>
              </a:ext>
            </a:extLst>
          </p:cNvPr>
          <p:cNvPicPr>
            <a:picLocks noChangeAspect="1"/>
          </p:cNvPicPr>
          <p:nvPr/>
        </p:nvPicPr>
        <p:blipFill>
          <a:blip r:embed="rId6"/>
          <a:stretch>
            <a:fillRect/>
          </a:stretch>
        </p:blipFill>
        <p:spPr>
          <a:xfrm>
            <a:off x="630542" y="3193834"/>
            <a:ext cx="631932" cy="631932"/>
          </a:xfrm>
          <a:prstGeom prst="rect">
            <a:avLst/>
          </a:prstGeom>
        </p:spPr>
      </p:pic>
      <p:pic>
        <p:nvPicPr>
          <p:cNvPr id="13" name="Picture 12">
            <a:extLst>
              <a:ext uri="{FF2B5EF4-FFF2-40B4-BE49-F238E27FC236}">
                <a16:creationId xmlns:a16="http://schemas.microsoft.com/office/drawing/2014/main" id="{10966B73-5FDA-4EEF-95F4-1E71F564ED20}"/>
              </a:ext>
            </a:extLst>
          </p:cNvPr>
          <p:cNvPicPr>
            <a:picLocks noChangeAspect="1"/>
          </p:cNvPicPr>
          <p:nvPr/>
        </p:nvPicPr>
        <p:blipFill>
          <a:blip r:embed="rId7"/>
          <a:stretch>
            <a:fillRect/>
          </a:stretch>
        </p:blipFill>
        <p:spPr>
          <a:xfrm>
            <a:off x="710788" y="1836892"/>
            <a:ext cx="551686" cy="551686"/>
          </a:xfrm>
          <a:prstGeom prst="rect">
            <a:avLst/>
          </a:prstGeom>
        </p:spPr>
      </p:pic>
      <p:pic>
        <p:nvPicPr>
          <p:cNvPr id="14" name="Picture 13">
            <a:extLst>
              <a:ext uri="{FF2B5EF4-FFF2-40B4-BE49-F238E27FC236}">
                <a16:creationId xmlns:a16="http://schemas.microsoft.com/office/drawing/2014/main" id="{D0B739D4-C152-4071-AE8A-A8C1537552F7}"/>
              </a:ext>
            </a:extLst>
          </p:cNvPr>
          <p:cNvPicPr>
            <a:picLocks noChangeAspect="1"/>
          </p:cNvPicPr>
          <p:nvPr/>
        </p:nvPicPr>
        <p:blipFill>
          <a:blip r:embed="rId8"/>
          <a:stretch>
            <a:fillRect/>
          </a:stretch>
        </p:blipFill>
        <p:spPr>
          <a:xfrm>
            <a:off x="718537" y="4631021"/>
            <a:ext cx="455939" cy="455939"/>
          </a:xfrm>
          <a:prstGeom prst="rect">
            <a:avLst/>
          </a:prstGeom>
        </p:spPr>
      </p:pic>
      <p:sp>
        <p:nvSpPr>
          <p:cNvPr id="15" name="Content Placeholder 2">
            <a:extLst>
              <a:ext uri="{FF2B5EF4-FFF2-40B4-BE49-F238E27FC236}">
                <a16:creationId xmlns:a16="http://schemas.microsoft.com/office/drawing/2014/main" id="{238DF2FA-CF7D-4F58-82A1-D6078695866B}"/>
              </a:ext>
            </a:extLst>
          </p:cNvPr>
          <p:cNvSpPr txBox="1">
            <a:spLocks/>
          </p:cNvSpPr>
          <p:nvPr/>
        </p:nvSpPr>
        <p:spPr>
          <a:xfrm>
            <a:off x="1502864" y="4631021"/>
            <a:ext cx="9766054" cy="1200204"/>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2040" b="1">
                <a:gradFill>
                  <a:gsLst>
                    <a:gs pos="1250">
                      <a:srgbClr val="000000"/>
                    </a:gs>
                    <a:gs pos="100000">
                      <a:srgbClr val="000000"/>
                    </a:gs>
                  </a:gsLst>
                  <a:lin ang="5400000" scaled="0"/>
                </a:gradFill>
                <a:latin typeface="Segoe UI"/>
              </a:rPr>
              <a:t>Join the Office 365 Developer Program!  </a:t>
            </a:r>
            <a:r>
              <a:rPr lang="en-US" sz="2040">
                <a:gradFill>
                  <a:gsLst>
                    <a:gs pos="1250">
                      <a:srgbClr val="000000"/>
                    </a:gs>
                    <a:gs pos="100000">
                      <a:srgbClr val="000000"/>
                    </a:gs>
                  </a:gsLst>
                  <a:lin ang="5400000" scaled="0"/>
                </a:gradFill>
                <a:latin typeface="Segoe UI"/>
              </a:rPr>
              <a:t>Get the new Microsoft 365 E5 dev subscription, sample data packs and more great tools </a:t>
            </a:r>
          </a:p>
          <a:p>
            <a:pPr marL="0" indent="0" defTabSz="951304">
              <a:buNone/>
              <a:defRPr/>
            </a:pPr>
            <a:r>
              <a:rPr lang="en-US" sz="1836">
                <a:gradFill>
                  <a:gsLst>
                    <a:gs pos="1250">
                      <a:srgbClr val="000000"/>
                    </a:gs>
                    <a:gs pos="100000">
                      <a:srgbClr val="000000"/>
                    </a:gs>
                  </a:gsLst>
                  <a:lin ang="5400000" scaled="0"/>
                </a:gradFill>
                <a:latin typeface="Calibri" panose="020F0502020204030204" pitchFamily="34" charset="0"/>
                <a:ea typeface="Calibri" panose="020F0502020204030204" pitchFamily="34" charset="0"/>
                <a:hlinkClick r:id="rId9"/>
              </a:rPr>
              <a:t>https://aka.ms/IgniteO365DevProgram</a:t>
            </a:r>
            <a:r>
              <a:rPr lang="en-US" sz="1632">
                <a:gradFill>
                  <a:gsLst>
                    <a:gs pos="1250">
                      <a:srgbClr val="000000"/>
                    </a:gs>
                    <a:gs pos="100000">
                      <a:srgbClr val="000000"/>
                    </a:gs>
                  </a:gsLst>
                  <a:lin ang="5400000" scaled="0"/>
                </a:gradFill>
                <a:latin typeface="Calibri" panose="020F0502020204030204" pitchFamily="34" charset="0"/>
                <a:ea typeface="Calibri" panose="020F0502020204030204" pitchFamily="34" charset="0"/>
              </a:rPr>
              <a:t> </a:t>
            </a:r>
            <a:endParaRPr lang="en-US" sz="1836">
              <a:gradFill>
                <a:gsLst>
                  <a:gs pos="1250">
                    <a:srgbClr val="000000"/>
                  </a:gs>
                  <a:gs pos="100000">
                    <a:srgbClr val="000000"/>
                  </a:gs>
                </a:gsLst>
                <a:lin ang="5400000" scaled="0"/>
              </a:gradFill>
              <a:latin typeface="Segoe UI"/>
            </a:endParaRPr>
          </a:p>
        </p:txBody>
      </p:sp>
      <p:sp>
        <p:nvSpPr>
          <p:cNvPr id="16" name="Content Placeholder 2">
            <a:extLst>
              <a:ext uri="{FF2B5EF4-FFF2-40B4-BE49-F238E27FC236}">
                <a16:creationId xmlns:a16="http://schemas.microsoft.com/office/drawing/2014/main" id="{1CF0D5F8-D8BA-4DFF-B137-F81100F2005D}"/>
              </a:ext>
            </a:extLst>
          </p:cNvPr>
          <p:cNvSpPr txBox="1">
            <a:spLocks/>
          </p:cNvSpPr>
          <p:nvPr/>
        </p:nvSpPr>
        <p:spPr>
          <a:xfrm>
            <a:off x="1591216" y="3141449"/>
            <a:ext cx="9766054" cy="778772"/>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2040" b="1">
                <a:gradFill>
                  <a:gsLst>
                    <a:gs pos="1250">
                      <a:srgbClr val="000000"/>
                    </a:gs>
                    <a:gs pos="100000">
                      <a:srgbClr val="000000"/>
                    </a:gs>
                  </a:gsLst>
                  <a:lin ang="5400000" scaled="0"/>
                </a:gradFill>
                <a:latin typeface="Segoe UI"/>
              </a:rPr>
              <a:t>Become Microsoft 365 Certified!  </a:t>
            </a:r>
            <a:r>
              <a:rPr lang="en-US" sz="2040">
                <a:gradFill>
                  <a:gsLst>
                    <a:gs pos="1250">
                      <a:srgbClr val="000000"/>
                    </a:gs>
                    <a:gs pos="100000">
                      <a:srgbClr val="000000"/>
                    </a:gs>
                  </a:gsLst>
                  <a:lin ang="5400000" scaled="0"/>
                </a:gradFill>
                <a:latin typeface="Segoe UI"/>
              </a:rPr>
              <a:t>Earn a Developer Associate certification</a:t>
            </a:r>
          </a:p>
          <a:p>
            <a:pPr marL="0" indent="0" defTabSz="951304">
              <a:buNone/>
              <a:defRPr/>
            </a:pPr>
            <a:r>
              <a:rPr lang="en-US" sz="1632">
                <a:gradFill>
                  <a:gsLst>
                    <a:gs pos="1250">
                      <a:srgbClr val="000000"/>
                    </a:gs>
                    <a:gs pos="100000">
                      <a:srgbClr val="000000"/>
                    </a:gs>
                  </a:gsLst>
                  <a:lin ang="5400000" scaled="0"/>
                </a:gradFill>
                <a:latin typeface="Segoe UI"/>
                <a:hlinkClick r:id="rId10"/>
              </a:rPr>
              <a:t>Exam MS-600</a:t>
            </a:r>
            <a:r>
              <a:rPr lang="en-US" sz="1632">
                <a:gradFill>
                  <a:gsLst>
                    <a:gs pos="1250">
                      <a:srgbClr val="000000"/>
                    </a:gs>
                    <a:gs pos="100000">
                      <a:srgbClr val="000000"/>
                    </a:gs>
                  </a:gsLst>
                  <a:lin ang="5400000" scaled="0"/>
                </a:gradFill>
                <a:latin typeface="Segoe UI"/>
              </a:rPr>
              <a:t>: Building Applications and Solutions with Microsoft 365 Core Services (beta)</a:t>
            </a:r>
          </a:p>
          <a:p>
            <a:pPr marL="0" indent="0" defTabSz="951304">
              <a:buNone/>
              <a:defRPr/>
            </a:pPr>
            <a:endParaRPr lang="en-US" sz="2142">
              <a:gradFill>
                <a:gsLst>
                  <a:gs pos="1250">
                    <a:srgbClr val="000000"/>
                  </a:gs>
                  <a:gs pos="100000">
                    <a:srgbClr val="000000"/>
                  </a:gs>
                </a:gsLst>
                <a:lin ang="5400000" scaled="0"/>
              </a:gradFill>
              <a:latin typeface="Segoe UI"/>
            </a:endParaRPr>
          </a:p>
        </p:txBody>
      </p:sp>
      <p:sp>
        <p:nvSpPr>
          <p:cNvPr id="9" name="Rectangle 8">
            <a:extLst>
              <a:ext uri="{FF2B5EF4-FFF2-40B4-BE49-F238E27FC236}">
                <a16:creationId xmlns:a16="http://schemas.microsoft.com/office/drawing/2014/main" id="{6B09BA80-7518-4CB0-B1AD-EEBE4D1B3A82}"/>
              </a:ext>
            </a:extLst>
          </p:cNvPr>
          <p:cNvSpPr/>
          <p:nvPr/>
        </p:nvSpPr>
        <p:spPr bwMode="auto">
          <a:xfrm rot="784850">
            <a:off x="10457711" y="2274081"/>
            <a:ext cx="1516963" cy="1511799"/>
          </a:xfrm>
          <a:prstGeom prst="rect">
            <a:avLst/>
          </a:prstGeom>
          <a:solidFill>
            <a:srgbClr val="FFFFCC"/>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428">
                <a:solidFill>
                  <a:srgbClr val="000000"/>
                </a:solidFill>
                <a:latin typeface="Ink Free" panose="03080402000500000000" pitchFamily="66" charset="0"/>
                <a:ea typeface="Segoe UI" pitchFamily="34" charset="0"/>
                <a:cs typeface="Segoe UI" pitchFamily="34" charset="0"/>
              </a:rPr>
              <a:t>Free for Ignite 2019 participants!</a:t>
            </a:r>
          </a:p>
        </p:txBody>
      </p:sp>
      <p:sp>
        <p:nvSpPr>
          <p:cNvPr id="17" name="Rectangle 16">
            <a:extLst>
              <a:ext uri="{FF2B5EF4-FFF2-40B4-BE49-F238E27FC236}">
                <a16:creationId xmlns:a16="http://schemas.microsoft.com/office/drawing/2014/main" id="{AF81BCCE-4247-41B3-8DEB-B5ACEDC4E5DB}"/>
              </a:ext>
            </a:extLst>
          </p:cNvPr>
          <p:cNvSpPr/>
          <p:nvPr/>
        </p:nvSpPr>
        <p:spPr bwMode="auto">
          <a:xfrm rot="317595">
            <a:off x="10546060" y="3164321"/>
            <a:ext cx="1516963" cy="1511799"/>
          </a:xfrm>
          <a:prstGeom prst="rect">
            <a:avLst/>
          </a:prstGeom>
          <a:solidFill>
            <a:srgbClr val="FFFFCC"/>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428">
                <a:solidFill>
                  <a:srgbClr val="000000"/>
                </a:solidFill>
                <a:latin typeface="Ink Free" panose="03080402000500000000" pitchFamily="66" charset="0"/>
                <a:ea typeface="Segoe UI" pitchFamily="34" charset="0"/>
                <a:cs typeface="Segoe UI" pitchFamily="34" charset="0"/>
              </a:rPr>
              <a:t>Get 80% off during beta period -   receive full credit!</a:t>
            </a:r>
          </a:p>
        </p:txBody>
      </p:sp>
    </p:spTree>
    <p:extLst>
      <p:ext uri="{BB962C8B-B14F-4D97-AF65-F5344CB8AC3E}">
        <p14:creationId xmlns:p14="http://schemas.microsoft.com/office/powerpoint/2010/main" val="4112945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a:xfrm>
            <a:off x="343536" y="921256"/>
            <a:ext cx="7627938" cy="1502728"/>
          </a:xfrm>
        </p:spPr>
        <p:txBody>
          <a:bodyPr/>
          <a:lstStyle/>
          <a:p>
            <a:r>
              <a:rPr lang="en-US" sz="6000" dirty="0"/>
              <a:t>Thank you.</a:t>
            </a:r>
            <a:br>
              <a:rPr lang="en-US" sz="6000" dirty="0"/>
            </a:br>
            <a:br>
              <a:rPr lang="en-US" sz="6000" dirty="0"/>
            </a:br>
            <a:endParaRPr lang="en-US" sz="6000" dirty="0"/>
          </a:p>
        </p:txBody>
      </p:sp>
      <p:pic>
        <p:nvPicPr>
          <p:cNvPr id="3" name="Picture 2">
            <a:extLst>
              <a:ext uri="{FF2B5EF4-FFF2-40B4-BE49-F238E27FC236}">
                <a16:creationId xmlns:a16="http://schemas.microsoft.com/office/drawing/2014/main" id="{A0F5444E-6067-4311-B2EF-6D5D7774CBD1}"/>
              </a:ext>
            </a:extLst>
          </p:cNvPr>
          <p:cNvPicPr>
            <a:picLocks noChangeAspect="1"/>
          </p:cNvPicPr>
          <p:nvPr/>
        </p:nvPicPr>
        <p:blipFill>
          <a:blip r:embed="rId3"/>
          <a:stretch>
            <a:fillRect/>
          </a:stretch>
        </p:blipFill>
        <p:spPr>
          <a:xfrm>
            <a:off x="1926916" y="2187590"/>
            <a:ext cx="2159830" cy="3325619"/>
          </a:xfrm>
          <a:prstGeom prst="rect">
            <a:avLst/>
          </a:prstGeom>
        </p:spPr>
      </p:pic>
      <p:pic>
        <p:nvPicPr>
          <p:cNvPr id="4" name="Picture 3">
            <a:extLst>
              <a:ext uri="{FF2B5EF4-FFF2-40B4-BE49-F238E27FC236}">
                <a16:creationId xmlns:a16="http://schemas.microsoft.com/office/drawing/2014/main" id="{2AE87C9B-C7FE-4227-A223-272482838F6D}"/>
              </a:ext>
            </a:extLst>
          </p:cNvPr>
          <p:cNvPicPr>
            <a:picLocks noChangeAspect="1"/>
          </p:cNvPicPr>
          <p:nvPr/>
        </p:nvPicPr>
        <p:blipFill>
          <a:blip r:embed="rId4"/>
          <a:stretch>
            <a:fillRect/>
          </a:stretch>
        </p:blipFill>
        <p:spPr>
          <a:xfrm>
            <a:off x="5174326" y="2154486"/>
            <a:ext cx="2212868" cy="3358723"/>
          </a:xfrm>
          <a:prstGeom prst="rect">
            <a:avLst/>
          </a:prstGeom>
          <a:ln>
            <a:solidFill>
              <a:schemeClr val="tx1"/>
            </a:solidFill>
          </a:ln>
        </p:spPr>
      </p:pic>
    </p:spTree>
    <p:extLst>
      <p:ext uri="{BB962C8B-B14F-4D97-AF65-F5344CB8AC3E}">
        <p14:creationId xmlns:p14="http://schemas.microsoft.com/office/powerpoint/2010/main" val="23473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3763196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EEC2-C1F2-499D-B350-4CA0A45E6636}"/>
              </a:ext>
            </a:extLst>
          </p:cNvPr>
          <p:cNvSpPr>
            <a:spLocks noGrp="1"/>
          </p:cNvSpPr>
          <p:nvPr>
            <p:ph type="title"/>
          </p:nvPr>
        </p:nvSpPr>
        <p:spPr/>
        <p:txBody>
          <a:bodyPr/>
          <a:lstStyle/>
          <a:p>
            <a:r>
              <a:rPr lang="en-US" dirty="0"/>
              <a:t>About Myself	</a:t>
            </a:r>
          </a:p>
        </p:txBody>
      </p:sp>
      <p:sp>
        <p:nvSpPr>
          <p:cNvPr id="4" name="Rectangle 3">
            <a:extLst>
              <a:ext uri="{FF2B5EF4-FFF2-40B4-BE49-F238E27FC236}">
                <a16:creationId xmlns:a16="http://schemas.microsoft.com/office/drawing/2014/main" id="{5CA397B1-AA2D-4E6B-B06E-3AB1C0654C66}"/>
              </a:ext>
            </a:extLst>
          </p:cNvPr>
          <p:cNvSpPr/>
          <p:nvPr/>
        </p:nvSpPr>
        <p:spPr>
          <a:xfrm>
            <a:off x="513652" y="1557461"/>
            <a:ext cx="5477043" cy="3744230"/>
          </a:xfrm>
          <a:prstGeom prst="rect">
            <a:avLst/>
          </a:prstGeom>
        </p:spPr>
        <p:txBody>
          <a:bodyPr wrap="square">
            <a:spAutoFit/>
          </a:bodyPr>
          <a:lstStyle/>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Technical Specialist , Modern Workplace – Microsoft </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Blogger on Vignesh’s SharePoint Thoughts , European SharePoint Community , Collab 365 , C Sharp Corner, Collab 365 &amp; HubFly Blog site</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Spoken on plethora of webinars and couple of conferences /Local User groups  </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Chapter Lead for C Sharp Corner Bangalore Chapter and an ambassador for aOS Community </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 Sharp corner MVP /Completed 10+MS Certifications </a:t>
            </a:r>
          </a:p>
        </p:txBody>
      </p:sp>
      <p:pic>
        <p:nvPicPr>
          <p:cNvPr id="5" name="Picture 4" descr="A person posing for the camera&#10;&#10;Description automatically generated">
            <a:extLst>
              <a:ext uri="{FF2B5EF4-FFF2-40B4-BE49-F238E27FC236}">
                <a16:creationId xmlns:a16="http://schemas.microsoft.com/office/drawing/2014/main" id="{591F2CF5-9C65-4D31-BE7E-BD2106C02249}"/>
              </a:ext>
            </a:extLst>
          </p:cNvPr>
          <p:cNvPicPr>
            <a:picLocks noChangeAspect="1"/>
          </p:cNvPicPr>
          <p:nvPr/>
        </p:nvPicPr>
        <p:blipFill>
          <a:blip r:embed="rId3"/>
          <a:stretch>
            <a:fillRect/>
          </a:stretch>
        </p:blipFill>
        <p:spPr>
          <a:xfrm>
            <a:off x="6661745" y="168799"/>
            <a:ext cx="5046449" cy="6732004"/>
          </a:xfrm>
          <a:prstGeom prst="rect">
            <a:avLst/>
          </a:prstGeom>
        </p:spPr>
      </p:pic>
    </p:spTree>
    <p:extLst>
      <p:ext uri="{BB962C8B-B14F-4D97-AF65-F5344CB8AC3E}">
        <p14:creationId xmlns:p14="http://schemas.microsoft.com/office/powerpoint/2010/main" val="275301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rgbClr val="0070C0"/>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rgbClr val="0070C0"/>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rgbClr val="0070C0"/>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IN" sz="2400" u="sng" dirty="0">
                <a:hlinkClick r:id="rId5"/>
              </a:rPr>
              <a:t>https://aka.ms/Microsoft365DevBootcampSurvey2019</a:t>
            </a:r>
            <a:endParaRPr lang="en-US" sz="2400"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60533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EEC2-C1F2-499D-B350-4CA0A45E6636}"/>
              </a:ext>
            </a:extLst>
          </p:cNvPr>
          <p:cNvSpPr>
            <a:spLocks noGrp="1"/>
          </p:cNvSpPr>
          <p:nvPr>
            <p:ph type="title"/>
          </p:nvPr>
        </p:nvSpPr>
        <p:spPr/>
        <p:txBody>
          <a:bodyPr/>
          <a:lstStyle/>
          <a:p>
            <a:r>
              <a:rPr lang="en-US" dirty="0"/>
              <a:t>My co-speaker today	</a:t>
            </a:r>
          </a:p>
        </p:txBody>
      </p:sp>
      <p:sp>
        <p:nvSpPr>
          <p:cNvPr id="4" name="Rectangle 3">
            <a:extLst>
              <a:ext uri="{FF2B5EF4-FFF2-40B4-BE49-F238E27FC236}">
                <a16:creationId xmlns:a16="http://schemas.microsoft.com/office/drawing/2014/main" id="{5CA397B1-AA2D-4E6B-B06E-3AB1C0654C66}"/>
              </a:ext>
            </a:extLst>
          </p:cNvPr>
          <p:cNvSpPr/>
          <p:nvPr/>
        </p:nvSpPr>
        <p:spPr>
          <a:xfrm>
            <a:off x="513652" y="1557461"/>
            <a:ext cx="5477043" cy="2913746"/>
          </a:xfrm>
          <a:prstGeom prst="rect">
            <a:avLst/>
          </a:prstGeom>
        </p:spPr>
        <p:txBody>
          <a:bodyPr wrap="square">
            <a:spAutoFit/>
          </a:bodyPr>
          <a:lstStyle/>
          <a:p>
            <a:pPr marL="342834" indent="-342834">
              <a:lnSpc>
                <a:spcPct val="150000"/>
              </a:lnSpc>
              <a:spcAft>
                <a:spcPts val="600"/>
              </a:spcAft>
              <a:buFont typeface="Wingdings" panose="05000000000000000000" pitchFamily="2" charset="2"/>
              <a:buChar char="v"/>
            </a:pPr>
            <a:r>
              <a:rPr lang="en-IN" sz="1632" b="1"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Vijai Anand Ramalingam: </a:t>
            </a: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Modern Workplace Architect , SharePoint/Office 365 – Cognizant.</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Microsoft MVP/C# Corner MVP</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Blogger, Author and Speaker</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1200 blogs, 7 books, spoken on 4 SharePoint Saturday Events, Microsoft Ignite, Insider Dev Tour, C# Corner Webinars and Azure Vidyapeeth</a:t>
            </a:r>
          </a:p>
        </p:txBody>
      </p:sp>
      <p:pic>
        <p:nvPicPr>
          <p:cNvPr id="5" name="Picture 4">
            <a:extLst>
              <a:ext uri="{FF2B5EF4-FFF2-40B4-BE49-F238E27FC236}">
                <a16:creationId xmlns:a16="http://schemas.microsoft.com/office/drawing/2014/main" id="{F2876F98-78E5-4A5E-A2C8-8F6B924EF1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3965" y="1099254"/>
            <a:ext cx="4003625" cy="5572964"/>
          </a:xfrm>
          <a:prstGeom prst="rect">
            <a:avLst/>
          </a:prstGeom>
        </p:spPr>
      </p:pic>
    </p:spTree>
    <p:extLst>
      <p:ext uri="{BB962C8B-B14F-4D97-AF65-F5344CB8AC3E}">
        <p14:creationId xmlns:p14="http://schemas.microsoft.com/office/powerpoint/2010/main" val="23661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2C26A7-E043-465E-9746-108A3741D2DA}"/>
              </a:ext>
            </a:extLst>
          </p:cNvPr>
          <p:cNvSpPr/>
          <p:nvPr/>
        </p:nvSpPr>
        <p:spPr bwMode="auto">
          <a:xfrm>
            <a:off x="5761367" y="1213499"/>
            <a:ext cx="6673346" cy="54677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6325" y="306572"/>
            <a:ext cx="11886192" cy="565027"/>
          </a:xfrm>
        </p:spPr>
        <p:txBody>
          <a:bodyPr>
            <a:normAutofit fontScale="90000"/>
          </a:bodyPr>
          <a:lstStyle/>
          <a:p>
            <a:pPr lvl="0"/>
            <a:r>
              <a:rPr lang="en-US" dirty="0"/>
              <a:t>SharePoint Framework (SPFx)</a:t>
            </a:r>
          </a:p>
        </p:txBody>
      </p:sp>
      <p:sp>
        <p:nvSpPr>
          <p:cNvPr id="20" name="TextBox 19"/>
          <p:cNvSpPr txBox="1"/>
          <p:nvPr/>
        </p:nvSpPr>
        <p:spPr>
          <a:xfrm>
            <a:off x="7362092" y="4921521"/>
            <a:ext cx="3556272" cy="646909"/>
          </a:xfrm>
          <a:prstGeom prst="rect">
            <a:avLst/>
          </a:prstGeom>
          <a:noFill/>
        </p:spPr>
        <p:txBody>
          <a:bodyPr wrap="none" lIns="186362" tIns="149090" rIns="186362" bIns="149090" rtlCol="0">
            <a:spAutoFit/>
          </a:bodyPr>
          <a:lstStyle/>
          <a:p>
            <a:pPr defTabSz="931702">
              <a:lnSpc>
                <a:spcPct val="90000"/>
              </a:lnSpc>
              <a:spcAft>
                <a:spcPts val="612"/>
              </a:spcAft>
              <a:defRPr/>
            </a:pPr>
            <a:r>
              <a:rPr lang="en-US" sz="2448" kern="0" dirty="0">
                <a:gradFill>
                  <a:gsLst>
                    <a:gs pos="5660">
                      <a:schemeClr val="tx2"/>
                    </a:gs>
                    <a:gs pos="38000">
                      <a:schemeClr val="tx2"/>
                    </a:gs>
                  </a:gsLst>
                  <a:lin ang="5400000" scaled="0"/>
                </a:gradFill>
              </a:rPr>
              <a:t>SharePoint Framework</a:t>
            </a:r>
          </a:p>
        </p:txBody>
      </p:sp>
      <p:sp>
        <p:nvSpPr>
          <p:cNvPr id="21" name="Rectangle 20"/>
          <p:cNvSpPr/>
          <p:nvPr/>
        </p:nvSpPr>
        <p:spPr bwMode="auto">
          <a:xfrm>
            <a:off x="9041643" y="5675213"/>
            <a:ext cx="2824095" cy="73990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591" rIns="0" bIns="46591" numCol="1" spcCol="0" rtlCol="0" fromWordArt="0" anchor="ctr" anchorCtr="0" forceAA="0" compatLnSpc="1">
            <a:prstTxWarp prst="textNoShape">
              <a:avLst/>
            </a:prstTxWarp>
            <a:noAutofit/>
          </a:bodyPr>
          <a:lstStyle/>
          <a:p>
            <a:pPr algn="ctr" defTabSz="931219" fontAlgn="base">
              <a:spcBef>
                <a:spcPct val="0"/>
              </a:spcBef>
              <a:spcAft>
                <a:spcPct val="0"/>
              </a:spcAft>
              <a:defRPr/>
            </a:pPr>
            <a:r>
              <a:rPr lang="en-US" sz="1428" kern="0">
                <a:gradFill>
                  <a:gsLst>
                    <a:gs pos="73585">
                      <a:schemeClr val="tx1"/>
                    </a:gs>
                    <a:gs pos="53000">
                      <a:schemeClr val="tx1"/>
                    </a:gs>
                  </a:gsLst>
                  <a:lin ang="5400000" scaled="0"/>
                </a:gradFill>
                <a:latin typeface="Segoe UI Semilight"/>
              </a:rPr>
              <a:t>LOB Systems and Cloud Services</a:t>
            </a:r>
          </a:p>
        </p:txBody>
      </p:sp>
      <p:sp>
        <p:nvSpPr>
          <p:cNvPr id="22" name="Rectangle 21"/>
          <p:cNvSpPr/>
          <p:nvPr/>
        </p:nvSpPr>
        <p:spPr bwMode="auto">
          <a:xfrm>
            <a:off x="6336541" y="5675213"/>
            <a:ext cx="2531551" cy="73990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591" rIns="0" bIns="46591" numCol="1" spcCol="0" rtlCol="0" fromWordArt="0" anchor="ctr" anchorCtr="0" forceAA="0" compatLnSpc="1">
            <a:prstTxWarp prst="textNoShape">
              <a:avLst/>
            </a:prstTxWarp>
            <a:noAutofit/>
          </a:bodyPr>
          <a:lstStyle/>
          <a:p>
            <a:pPr algn="ctr" defTabSz="931219" fontAlgn="base">
              <a:spcBef>
                <a:spcPct val="0"/>
              </a:spcBef>
              <a:spcAft>
                <a:spcPct val="0"/>
              </a:spcAft>
              <a:defRPr/>
            </a:pPr>
            <a:r>
              <a:rPr lang="en-US" sz="1428" kern="0">
                <a:gradFill>
                  <a:gsLst>
                    <a:gs pos="73585">
                      <a:schemeClr val="tx1"/>
                    </a:gs>
                    <a:gs pos="53000">
                      <a:schemeClr val="tx1"/>
                    </a:gs>
                  </a:gsLst>
                  <a:lin ang="5400000" scaled="0"/>
                </a:gradFill>
                <a:latin typeface="Segoe UI Semilight"/>
              </a:rPr>
              <a:t>Microsoft Graph</a:t>
            </a:r>
          </a:p>
        </p:txBody>
      </p:sp>
      <p:sp>
        <p:nvSpPr>
          <p:cNvPr id="24" name="Up-Down Arrow 23"/>
          <p:cNvSpPr/>
          <p:nvPr/>
        </p:nvSpPr>
        <p:spPr bwMode="auto">
          <a:xfrm>
            <a:off x="7524666" y="5501437"/>
            <a:ext cx="155302" cy="338762"/>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62" tIns="149090" rIns="186362" bIns="149090" numCol="1" spcCol="0" rtlCol="0" fromWordArt="0" anchor="t" anchorCtr="0" forceAA="0" compatLnSpc="1">
            <a:prstTxWarp prst="textNoShape">
              <a:avLst/>
            </a:prstTxWarp>
            <a:noAutofit/>
          </a:bodyPr>
          <a:lstStyle/>
          <a:p>
            <a:pPr algn="ctr" defTabSz="949934" fontAlgn="base">
              <a:lnSpc>
                <a:spcPct val="90000"/>
              </a:lnSpc>
              <a:spcBef>
                <a:spcPct val="0"/>
              </a:spcBef>
              <a:spcAft>
                <a:spcPct val="0"/>
              </a:spcAft>
              <a:defRPr/>
            </a:pPr>
            <a:endParaRPr lang="en-US" sz="2448" kern="0" err="1">
              <a:solidFill>
                <a:schemeClr val="tx1"/>
              </a:solidFill>
              <a:ea typeface="Segoe UI" pitchFamily="34" charset="0"/>
              <a:cs typeface="Segoe UI" pitchFamily="34" charset="0"/>
            </a:endParaRPr>
          </a:p>
        </p:txBody>
      </p:sp>
      <p:sp>
        <p:nvSpPr>
          <p:cNvPr id="26" name="Up-Down Arrow 25"/>
          <p:cNvSpPr/>
          <p:nvPr/>
        </p:nvSpPr>
        <p:spPr bwMode="auto">
          <a:xfrm>
            <a:off x="10376037" y="5501437"/>
            <a:ext cx="155302" cy="338762"/>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62" tIns="149090" rIns="186362" bIns="149090" numCol="1" spcCol="0" rtlCol="0" fromWordArt="0" anchor="t" anchorCtr="0" forceAA="0" compatLnSpc="1">
            <a:prstTxWarp prst="textNoShape">
              <a:avLst/>
            </a:prstTxWarp>
            <a:noAutofit/>
          </a:bodyPr>
          <a:lstStyle/>
          <a:p>
            <a:pPr algn="ctr" defTabSz="949934" fontAlgn="base">
              <a:lnSpc>
                <a:spcPct val="90000"/>
              </a:lnSpc>
              <a:spcBef>
                <a:spcPct val="0"/>
              </a:spcBef>
              <a:spcAft>
                <a:spcPct val="0"/>
              </a:spcAft>
              <a:defRPr/>
            </a:pPr>
            <a:endParaRPr lang="en-US" sz="2448" kern="0" err="1">
              <a:solidFill>
                <a:schemeClr val="tx1"/>
              </a:solidFill>
              <a:ea typeface="Segoe UI" pitchFamily="34" charset="0"/>
              <a:cs typeface="Segoe UI" pitchFamily="34" charset="0"/>
            </a:endParaRPr>
          </a:p>
        </p:txBody>
      </p:sp>
      <p:grpSp>
        <p:nvGrpSpPr>
          <p:cNvPr id="8" name="Group 7"/>
          <p:cNvGrpSpPr/>
          <p:nvPr/>
        </p:nvGrpSpPr>
        <p:grpSpPr>
          <a:xfrm>
            <a:off x="273923" y="1411258"/>
            <a:ext cx="5480825" cy="3652694"/>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25" tIns="93181" rIns="149090" bIns="93181"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Modern client-side development</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Lightweight web and mobile</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Backward compatible </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lnSpc>
                  <a:spcPct val="100000"/>
                </a:lnSpc>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Supports open source tools </a:t>
              </a:r>
              <a:b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b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34" name="Rectangle 33">
            <a:extLst>
              <a:ext uri="{FF2B5EF4-FFF2-40B4-BE49-F238E27FC236}">
                <a16:creationId xmlns:a16="http://schemas.microsoft.com/office/drawing/2014/main" id="{002291FF-2F87-4DC9-A04F-07D4E63CD638}"/>
              </a:ext>
            </a:extLst>
          </p:cNvPr>
          <p:cNvSpPr/>
          <p:nvPr/>
        </p:nvSpPr>
        <p:spPr>
          <a:xfrm>
            <a:off x="443362" y="5752841"/>
            <a:ext cx="4598951" cy="584647"/>
          </a:xfrm>
          <a:prstGeom prst="rect">
            <a:avLst/>
          </a:prstGeom>
        </p:spPr>
        <p:txBody>
          <a:bodyPr wrap="none">
            <a:spAutoFit/>
          </a:bodyPr>
          <a:lstStyle/>
          <a:p>
            <a:r>
              <a:rPr lang="en-US" sz="3199" dirty="0">
                <a:solidFill>
                  <a:schemeClr val="accent1"/>
                </a:solidFill>
                <a:latin typeface="Calibri Light" panose="020F0302020204030204" pitchFamily="34" charset="0"/>
              </a:rPr>
              <a:t>http://aka.ms/spfx-training</a:t>
            </a:r>
            <a:endParaRPr lang="en-US" sz="3199" dirty="0">
              <a:solidFill>
                <a:schemeClr val="accent1"/>
              </a:solidFill>
            </a:endParaRPr>
          </a:p>
        </p:txBody>
      </p:sp>
      <p:pic>
        <p:nvPicPr>
          <p:cNvPr id="3" name="Picture 2">
            <a:extLst>
              <a:ext uri="{FF2B5EF4-FFF2-40B4-BE49-F238E27FC236}">
                <a16:creationId xmlns:a16="http://schemas.microsoft.com/office/drawing/2014/main" id="{B80FC699-F788-4897-AA12-54B46628A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4849" y="836426"/>
            <a:ext cx="6236703" cy="4227526"/>
          </a:xfrm>
          <a:prstGeom prst="rect">
            <a:avLst/>
          </a:prstGeom>
        </p:spPr>
      </p:pic>
    </p:spTree>
    <p:extLst>
      <p:ext uri="{BB962C8B-B14F-4D97-AF65-F5344CB8AC3E}">
        <p14:creationId xmlns:p14="http://schemas.microsoft.com/office/powerpoint/2010/main" val="160374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1" grpId="0" animBg="1"/>
      <p:bldP spid="22" grpId="0" animBg="1"/>
      <p:bldP spid="24" grpId="0" animBg="1"/>
      <p:bldP spid="26"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a:extLst>
              <a:ext uri="{FF2B5EF4-FFF2-40B4-BE49-F238E27FC236}">
                <a16:creationId xmlns:a16="http://schemas.microsoft.com/office/drawing/2014/main" id="{E2C4A509-5F33-4BC2-80B0-5BC7ABF1E44E}"/>
              </a:ext>
            </a:extLst>
          </p:cNvPr>
          <p:cNvSpPr/>
          <p:nvPr/>
        </p:nvSpPr>
        <p:spPr bwMode="auto">
          <a:xfrm>
            <a:off x="4892381" y="580752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F4DEEBE0-0E47-4775-B044-FDA8EED08E13}"/>
              </a:ext>
            </a:extLst>
          </p:cNvPr>
          <p:cNvPicPr>
            <a:picLocks noChangeAspect="1"/>
          </p:cNvPicPr>
          <p:nvPr/>
        </p:nvPicPr>
        <p:blipFill>
          <a:blip r:embed="rId3"/>
          <a:stretch>
            <a:fillRect/>
          </a:stretch>
        </p:blipFill>
        <p:spPr>
          <a:xfrm>
            <a:off x="3085616" y="1529822"/>
            <a:ext cx="2631089" cy="3934880"/>
          </a:xfrm>
          <a:prstGeom prst="rect">
            <a:avLst/>
          </a:prstGeom>
        </p:spPr>
      </p:pic>
      <p:grpSp>
        <p:nvGrpSpPr>
          <p:cNvPr id="182" name="Group 181">
            <a:extLst>
              <a:ext uri="{FF2B5EF4-FFF2-40B4-BE49-F238E27FC236}">
                <a16:creationId xmlns:a16="http://schemas.microsoft.com/office/drawing/2014/main" id="{B2CE1C24-ACB7-4378-A65A-D76798738DDE}"/>
              </a:ext>
            </a:extLst>
          </p:cNvPr>
          <p:cNvGrpSpPr/>
          <p:nvPr/>
        </p:nvGrpSpPr>
        <p:grpSpPr>
          <a:xfrm>
            <a:off x="2679829" y="2050493"/>
            <a:ext cx="551366" cy="2180730"/>
            <a:chOff x="4496662" y="2049138"/>
            <a:chExt cx="551444" cy="2179818"/>
          </a:xfrm>
        </p:grpSpPr>
        <p:cxnSp>
          <p:nvCxnSpPr>
            <p:cNvPr id="8" name="Straight Arrow Connector 7">
              <a:extLst>
                <a:ext uri="{FF2B5EF4-FFF2-40B4-BE49-F238E27FC236}">
                  <a16:creationId xmlns:a16="http://schemas.microsoft.com/office/drawing/2014/main" id="{F479FE93-8EA1-431F-81EF-BFFD985C7018}"/>
                </a:ext>
              </a:extLst>
            </p:cNvPr>
            <p:cNvCxnSpPr>
              <a:cxnSpLocks/>
            </p:cNvCxnSpPr>
            <p:nvPr/>
          </p:nvCxnSpPr>
          <p:spPr>
            <a:xfrm flipV="1">
              <a:off x="4496662" y="2049138"/>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5BB322E-E415-4859-A2B4-11A00E571185}"/>
                </a:ext>
              </a:extLst>
            </p:cNvPr>
            <p:cNvCxnSpPr>
              <a:cxnSpLocks/>
            </p:cNvCxnSpPr>
            <p:nvPr/>
          </p:nvCxnSpPr>
          <p:spPr>
            <a:xfrm flipV="1">
              <a:off x="4496662" y="4228642"/>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F7A1CEB-8B39-43CF-9A3B-A04A4BC2FE61}"/>
              </a:ext>
            </a:extLst>
          </p:cNvPr>
          <p:cNvGrpSpPr/>
          <p:nvPr/>
        </p:nvGrpSpPr>
        <p:grpSpPr>
          <a:xfrm>
            <a:off x="5549094" y="2877019"/>
            <a:ext cx="551366" cy="2195163"/>
            <a:chOff x="7366333" y="2875319"/>
            <a:chExt cx="551444" cy="2194244"/>
          </a:xfrm>
        </p:grpSpPr>
        <p:cxnSp>
          <p:nvCxnSpPr>
            <p:cNvPr id="77" name="Straight Arrow Connector 76">
              <a:extLst>
                <a:ext uri="{FF2B5EF4-FFF2-40B4-BE49-F238E27FC236}">
                  <a16:creationId xmlns:a16="http://schemas.microsoft.com/office/drawing/2014/main" id="{4D651830-3D5B-400C-AA82-E47204D79D44}"/>
                </a:ext>
              </a:extLst>
            </p:cNvPr>
            <p:cNvCxnSpPr>
              <a:cxnSpLocks/>
            </p:cNvCxnSpPr>
            <p:nvPr/>
          </p:nvCxnSpPr>
          <p:spPr>
            <a:xfrm flipH="1" flipV="1">
              <a:off x="7366333" y="287531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88C049-1174-4A20-BD44-441E50C16702}"/>
                </a:ext>
              </a:extLst>
            </p:cNvPr>
            <p:cNvCxnSpPr>
              <a:cxnSpLocks/>
            </p:cNvCxnSpPr>
            <p:nvPr/>
          </p:nvCxnSpPr>
          <p:spPr>
            <a:xfrm flipH="1" flipV="1">
              <a:off x="7366333" y="506924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A3CA8BA4-BE3B-4FA6-929F-A88A178BC562}"/>
              </a:ext>
            </a:extLst>
          </p:cNvPr>
          <p:cNvSpPr/>
          <p:nvPr/>
        </p:nvSpPr>
        <p:spPr bwMode="auto">
          <a:xfrm>
            <a:off x="1091846" y="1023734"/>
            <a:ext cx="6618629" cy="4947058"/>
          </a:xfrm>
          <a:prstGeom prst="rect">
            <a:avLst/>
          </a:prstGeom>
          <a:noFill/>
          <a:ln w="19050">
            <a:solidFill>
              <a:schemeClr val="tx2">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5AF6FC8D-A10C-490A-B675-D2538E64EADF}"/>
              </a:ext>
            </a:extLst>
          </p:cNvPr>
          <p:cNvSpPr/>
          <p:nvPr/>
        </p:nvSpPr>
        <p:spPr bwMode="auto">
          <a:xfrm>
            <a:off x="783417" y="46314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B775D1C3-54C1-4CDD-A82A-A59CAA2B6E95}"/>
              </a:ext>
            </a:extLst>
          </p:cNvPr>
          <p:cNvSpPr/>
          <p:nvPr/>
        </p:nvSpPr>
        <p:spPr bwMode="auto">
          <a:xfrm>
            <a:off x="1442499" y="269741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F52A0F55-7600-45B7-A016-6440C3684712}"/>
              </a:ext>
            </a:extLst>
          </p:cNvPr>
          <p:cNvSpPr/>
          <p:nvPr/>
        </p:nvSpPr>
        <p:spPr bwMode="auto">
          <a:xfrm>
            <a:off x="2189705" y="11203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4E9A25F3-DDF6-43C4-9150-FFCD48705D12}"/>
              </a:ext>
            </a:extLst>
          </p:cNvPr>
          <p:cNvSpPr/>
          <p:nvPr/>
        </p:nvSpPr>
        <p:spPr bwMode="auto">
          <a:xfrm>
            <a:off x="1325144" y="489278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AF3F7C98-013F-45F5-B76C-EE409AF9130B}"/>
              </a:ext>
            </a:extLst>
          </p:cNvPr>
          <p:cNvSpPr/>
          <p:nvPr/>
        </p:nvSpPr>
        <p:spPr bwMode="auto">
          <a:xfrm>
            <a:off x="3268070" y="525920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B7F8232E-4A72-4830-A25B-0418F49DC3D7}"/>
              </a:ext>
            </a:extLst>
          </p:cNvPr>
          <p:cNvSpPr/>
          <p:nvPr/>
        </p:nvSpPr>
        <p:spPr bwMode="auto">
          <a:xfrm>
            <a:off x="1794989" y="58318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6B5FD1C5-5CE6-4DE9-9C5C-366D893A2E90}"/>
              </a:ext>
            </a:extLst>
          </p:cNvPr>
          <p:cNvSpPr/>
          <p:nvPr/>
        </p:nvSpPr>
        <p:spPr bwMode="auto">
          <a:xfrm>
            <a:off x="482910" y="354191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4EA09F5D-5EA9-4793-878C-540417284E0A}"/>
              </a:ext>
            </a:extLst>
          </p:cNvPr>
          <p:cNvSpPr/>
          <p:nvPr/>
        </p:nvSpPr>
        <p:spPr bwMode="auto">
          <a:xfrm>
            <a:off x="7030500" y="74343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30F0333-64CB-465B-9856-107F3E0EE293}"/>
              </a:ext>
            </a:extLst>
          </p:cNvPr>
          <p:cNvSpPr/>
          <p:nvPr/>
        </p:nvSpPr>
        <p:spPr bwMode="auto">
          <a:xfrm>
            <a:off x="6678009" y="194374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24853F47-1564-446C-A16F-7466FC91BB19}"/>
              </a:ext>
            </a:extLst>
          </p:cNvPr>
          <p:cNvSpPr/>
          <p:nvPr/>
        </p:nvSpPr>
        <p:spPr bwMode="auto">
          <a:xfrm>
            <a:off x="7206745" y="3869464"/>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3F9B9292-5459-4F90-9A1B-4BBF983B117B}"/>
              </a:ext>
            </a:extLst>
          </p:cNvPr>
          <p:cNvSpPr/>
          <p:nvPr/>
        </p:nvSpPr>
        <p:spPr bwMode="auto">
          <a:xfrm>
            <a:off x="6501765" y="543545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95F9A713-8E3E-43D4-85F2-EDE54F7A014E}"/>
              </a:ext>
            </a:extLst>
          </p:cNvPr>
          <p:cNvSpPr/>
          <p:nvPr/>
        </p:nvSpPr>
        <p:spPr bwMode="auto">
          <a:xfrm>
            <a:off x="7534231" y="607906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C155153-22EF-497B-871F-552FCF358F6C}"/>
              </a:ext>
            </a:extLst>
          </p:cNvPr>
          <p:cNvSpPr/>
          <p:nvPr/>
        </p:nvSpPr>
        <p:spPr bwMode="auto">
          <a:xfrm>
            <a:off x="6471214" y="368691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1CB9D4D2-5E98-4F3E-88E9-9D93ACF30159}"/>
              </a:ext>
            </a:extLst>
          </p:cNvPr>
          <p:cNvSpPr/>
          <p:nvPr/>
        </p:nvSpPr>
        <p:spPr bwMode="auto">
          <a:xfrm>
            <a:off x="7911581" y="211999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8AE6B459-BBC2-4CEB-909E-853BB1C49C82}"/>
              </a:ext>
            </a:extLst>
          </p:cNvPr>
          <p:cNvSpPr/>
          <p:nvPr/>
        </p:nvSpPr>
        <p:spPr bwMode="auto">
          <a:xfrm>
            <a:off x="6192182" y="1336980"/>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86ABA71-D559-4E1F-83FD-924565FD7296}"/>
              </a:ext>
            </a:extLst>
          </p:cNvPr>
          <p:cNvSpPr/>
          <p:nvPr/>
        </p:nvSpPr>
        <p:spPr bwMode="auto">
          <a:xfrm>
            <a:off x="1457382" y="1364513"/>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7BA0F920-9A63-4443-B7E3-08E5AB1E7D37}"/>
              </a:ext>
            </a:extLst>
          </p:cNvPr>
          <p:cNvSpPr/>
          <p:nvPr/>
        </p:nvSpPr>
        <p:spPr bwMode="auto">
          <a:xfrm>
            <a:off x="2657635" y="367137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8974D600-0B60-4900-AB50-D73A87D7A0B3}"/>
              </a:ext>
            </a:extLst>
          </p:cNvPr>
          <p:cNvSpPr/>
          <p:nvPr/>
        </p:nvSpPr>
        <p:spPr bwMode="auto">
          <a:xfrm>
            <a:off x="2678881" y="4970891"/>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C0ECBBD9-59B5-40D3-A24A-B7D6EE112AFD}"/>
              </a:ext>
            </a:extLst>
          </p:cNvPr>
          <p:cNvSpPr/>
          <p:nvPr/>
        </p:nvSpPr>
        <p:spPr bwMode="auto">
          <a:xfrm>
            <a:off x="649627" y="5807529"/>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95ED41B0-74F0-4D99-93EB-CEB61A9C3BBD}"/>
              </a:ext>
            </a:extLst>
          </p:cNvPr>
          <p:cNvCxnSpPr>
            <a:endCxn id="99" idx="1"/>
          </p:cNvCxnSpPr>
          <p:nvPr/>
        </p:nvCxnSpPr>
        <p:spPr>
          <a:xfrm>
            <a:off x="959662" y="639385"/>
            <a:ext cx="517620" cy="74502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7DEF4E4-2F33-4053-95BB-D91D7154BB7A}"/>
              </a:ext>
            </a:extLst>
          </p:cNvPr>
          <p:cNvCxnSpPr>
            <a:cxnSpLocks/>
          </p:cNvCxnSpPr>
          <p:nvPr/>
        </p:nvCxnSpPr>
        <p:spPr>
          <a:xfrm flipH="1">
            <a:off x="1609566" y="1297056"/>
            <a:ext cx="774485" cy="154539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448665-E3A4-412E-9326-666CFF9B9A0E}"/>
              </a:ext>
            </a:extLst>
          </p:cNvPr>
          <p:cNvCxnSpPr>
            <a:cxnSpLocks/>
          </p:cNvCxnSpPr>
          <p:nvPr/>
        </p:nvCxnSpPr>
        <p:spPr>
          <a:xfrm flipH="1">
            <a:off x="1508594" y="1311318"/>
            <a:ext cx="905089" cy="14136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1754F0E-0CAA-4866-B932-1C2FEBA3B73F}"/>
              </a:ext>
            </a:extLst>
          </p:cNvPr>
          <p:cNvCxnSpPr>
            <a:cxnSpLocks/>
          </p:cNvCxnSpPr>
          <p:nvPr/>
        </p:nvCxnSpPr>
        <p:spPr>
          <a:xfrm flipH="1" flipV="1">
            <a:off x="1532460" y="1432486"/>
            <a:ext cx="77108" cy="1398944"/>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6031D31-C0C7-42AB-B52C-C16E92018B9B}"/>
              </a:ext>
            </a:extLst>
          </p:cNvPr>
          <p:cNvCxnSpPr>
            <a:cxnSpLocks/>
          </p:cNvCxnSpPr>
          <p:nvPr/>
        </p:nvCxnSpPr>
        <p:spPr>
          <a:xfrm flipH="1" flipV="1">
            <a:off x="1620583" y="2875491"/>
            <a:ext cx="1113797" cy="86520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7906A69-CDF4-4E56-922D-AA0CDB06545F}"/>
              </a:ext>
            </a:extLst>
          </p:cNvPr>
          <p:cNvCxnSpPr>
            <a:cxnSpLocks/>
          </p:cNvCxnSpPr>
          <p:nvPr/>
        </p:nvCxnSpPr>
        <p:spPr>
          <a:xfrm flipV="1">
            <a:off x="706312" y="2893852"/>
            <a:ext cx="910600" cy="75271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6EF9A62-10F8-4C9F-91D9-38FB3B3644B2}"/>
              </a:ext>
            </a:extLst>
          </p:cNvPr>
          <p:cNvCxnSpPr>
            <a:cxnSpLocks/>
          </p:cNvCxnSpPr>
          <p:nvPr/>
        </p:nvCxnSpPr>
        <p:spPr>
          <a:xfrm>
            <a:off x="1684837" y="2873655"/>
            <a:ext cx="1554994" cy="348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1A3CF02-7B4B-43FD-8578-8F1E666D999C}"/>
              </a:ext>
            </a:extLst>
          </p:cNvPr>
          <p:cNvCxnSpPr>
            <a:cxnSpLocks/>
          </p:cNvCxnSpPr>
          <p:nvPr/>
        </p:nvCxnSpPr>
        <p:spPr>
          <a:xfrm>
            <a:off x="2376965" y="1285616"/>
            <a:ext cx="840835" cy="32311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438939-8EAA-45BD-B1FF-0F0459320475}"/>
              </a:ext>
            </a:extLst>
          </p:cNvPr>
          <p:cNvCxnSpPr>
            <a:cxnSpLocks/>
          </p:cNvCxnSpPr>
          <p:nvPr/>
        </p:nvCxnSpPr>
        <p:spPr>
          <a:xfrm flipH="1">
            <a:off x="1965562" y="5018594"/>
            <a:ext cx="810375" cy="98699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553B491-B954-48B6-A521-F25D4C26C539}"/>
              </a:ext>
            </a:extLst>
          </p:cNvPr>
          <p:cNvCxnSpPr>
            <a:cxnSpLocks/>
          </p:cNvCxnSpPr>
          <p:nvPr/>
        </p:nvCxnSpPr>
        <p:spPr>
          <a:xfrm flipH="1">
            <a:off x="1508425" y="5028983"/>
            <a:ext cx="1631143" cy="5194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A7C7C35-C738-416F-B08E-50F9B56D3BF4}"/>
              </a:ext>
            </a:extLst>
          </p:cNvPr>
          <p:cNvCxnSpPr>
            <a:cxnSpLocks/>
          </p:cNvCxnSpPr>
          <p:nvPr/>
        </p:nvCxnSpPr>
        <p:spPr>
          <a:xfrm flipH="1" flipV="1">
            <a:off x="2723990" y="3751082"/>
            <a:ext cx="529861" cy="33246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C3DF723-31EB-48E1-9B81-13528C1ACB9E}"/>
              </a:ext>
            </a:extLst>
          </p:cNvPr>
          <p:cNvCxnSpPr>
            <a:cxnSpLocks/>
          </p:cNvCxnSpPr>
          <p:nvPr/>
        </p:nvCxnSpPr>
        <p:spPr>
          <a:xfrm flipH="1">
            <a:off x="684198" y="3740693"/>
            <a:ext cx="2039790" cy="217831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6DBBE75-9A63-4908-96D1-576F52B77CA1}"/>
              </a:ext>
            </a:extLst>
          </p:cNvPr>
          <p:cNvCxnSpPr>
            <a:cxnSpLocks/>
          </p:cNvCxnSpPr>
          <p:nvPr/>
        </p:nvCxnSpPr>
        <p:spPr>
          <a:xfrm flipH="1">
            <a:off x="1975951" y="5486118"/>
            <a:ext cx="1475300" cy="55064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4C76D42-1422-4507-B512-0519A4C9E0AC}"/>
              </a:ext>
            </a:extLst>
          </p:cNvPr>
          <p:cNvCxnSpPr>
            <a:cxnSpLocks/>
          </p:cNvCxnSpPr>
          <p:nvPr/>
        </p:nvCxnSpPr>
        <p:spPr>
          <a:xfrm flipH="1" flipV="1">
            <a:off x="3482420" y="5496508"/>
            <a:ext cx="1558415" cy="5090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F2EF780-2908-4099-84D0-74FB9DE543F7}"/>
              </a:ext>
            </a:extLst>
          </p:cNvPr>
          <p:cNvCxnSpPr>
            <a:cxnSpLocks/>
          </p:cNvCxnSpPr>
          <p:nvPr/>
        </p:nvCxnSpPr>
        <p:spPr>
          <a:xfrm flipH="1" flipV="1">
            <a:off x="5629569" y="5368371"/>
            <a:ext cx="1083964" cy="23203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7F0DBFA-09E5-4420-AF3B-3461E0EF14E9}"/>
              </a:ext>
            </a:extLst>
          </p:cNvPr>
          <p:cNvCxnSpPr>
            <a:cxnSpLocks/>
          </p:cNvCxnSpPr>
          <p:nvPr/>
        </p:nvCxnSpPr>
        <p:spPr>
          <a:xfrm flipH="1" flipV="1">
            <a:off x="6727386" y="5676592"/>
            <a:ext cx="973143" cy="578345"/>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9B7D58A-7D32-4502-A484-A58354E81819}"/>
              </a:ext>
            </a:extLst>
          </p:cNvPr>
          <p:cNvCxnSpPr>
            <a:cxnSpLocks/>
          </p:cNvCxnSpPr>
          <p:nvPr/>
        </p:nvCxnSpPr>
        <p:spPr>
          <a:xfrm flipH="1" flipV="1">
            <a:off x="6588860" y="3782253"/>
            <a:ext cx="789596" cy="27012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480A137-AEFC-4459-A7BD-7980B1C4554C}"/>
              </a:ext>
            </a:extLst>
          </p:cNvPr>
          <p:cNvCxnSpPr>
            <a:cxnSpLocks/>
          </p:cNvCxnSpPr>
          <p:nvPr/>
        </p:nvCxnSpPr>
        <p:spPr>
          <a:xfrm flipH="1">
            <a:off x="5702295" y="3771862"/>
            <a:ext cx="865785" cy="692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6C6523F-B30A-4A0C-B62F-3845BAEC332B}"/>
              </a:ext>
            </a:extLst>
          </p:cNvPr>
          <p:cNvCxnSpPr>
            <a:cxnSpLocks/>
          </p:cNvCxnSpPr>
          <p:nvPr/>
        </p:nvCxnSpPr>
        <p:spPr>
          <a:xfrm flipH="1">
            <a:off x="6547687" y="2146492"/>
            <a:ext cx="296291" cy="159574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19E5F71-0F14-4A33-AD56-A3E889079E9D}"/>
              </a:ext>
            </a:extLst>
          </p:cNvPr>
          <p:cNvCxnSpPr>
            <a:cxnSpLocks/>
          </p:cNvCxnSpPr>
          <p:nvPr/>
        </p:nvCxnSpPr>
        <p:spPr>
          <a:xfrm flipH="1">
            <a:off x="6869374" y="893988"/>
            <a:ext cx="353241" cy="123634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9C1E14B-3BB2-4DAF-A2CB-0858B0A858C9}"/>
              </a:ext>
            </a:extLst>
          </p:cNvPr>
          <p:cNvCxnSpPr>
            <a:cxnSpLocks/>
          </p:cNvCxnSpPr>
          <p:nvPr/>
        </p:nvCxnSpPr>
        <p:spPr>
          <a:xfrm>
            <a:off x="6266787" y="1423850"/>
            <a:ext cx="588736" cy="76535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968DBA7-CCDA-475A-9AF2-85B9119226E1}"/>
              </a:ext>
            </a:extLst>
          </p:cNvPr>
          <p:cNvCxnSpPr>
            <a:cxnSpLocks/>
          </p:cNvCxnSpPr>
          <p:nvPr/>
        </p:nvCxnSpPr>
        <p:spPr>
          <a:xfrm flipH="1" flipV="1">
            <a:off x="6879764" y="2109553"/>
            <a:ext cx="1122060" cy="72727"/>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36BF6AB4-FCE5-4FCD-ADA7-5A6FFE69ABFC}"/>
              </a:ext>
            </a:extLst>
          </p:cNvPr>
          <p:cNvSpPr/>
          <p:nvPr/>
        </p:nvSpPr>
        <p:spPr bwMode="auto">
          <a:xfrm>
            <a:off x="7078062" y="4538037"/>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7A9BF74D-015B-4971-8857-A2B3A36B9E8B}"/>
              </a:ext>
            </a:extLst>
          </p:cNvPr>
          <p:cNvCxnSpPr>
            <a:cxnSpLocks/>
          </p:cNvCxnSpPr>
          <p:nvPr/>
        </p:nvCxnSpPr>
        <p:spPr>
          <a:xfrm flipH="1">
            <a:off x="7136037" y="4073155"/>
            <a:ext cx="283977" cy="5471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AD294AB-F220-470B-8081-E8CEEC76CA66}"/>
              </a:ext>
            </a:extLst>
          </p:cNvPr>
          <p:cNvCxnSpPr>
            <a:cxnSpLocks/>
          </p:cNvCxnSpPr>
          <p:nvPr/>
        </p:nvCxnSpPr>
        <p:spPr>
          <a:xfrm>
            <a:off x="6554228" y="3768398"/>
            <a:ext cx="1135911" cy="247614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5A4E94-99ED-41B3-B80C-7F4F1423F749}"/>
              </a:ext>
            </a:extLst>
          </p:cNvPr>
          <p:cNvCxnSpPr>
            <a:cxnSpLocks/>
          </p:cNvCxnSpPr>
          <p:nvPr/>
        </p:nvCxnSpPr>
        <p:spPr>
          <a:xfrm flipV="1">
            <a:off x="6252476" y="935546"/>
            <a:ext cx="990918" cy="44886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A030466-C5F5-44FA-9511-D08371B3CE5E}"/>
              </a:ext>
            </a:extLst>
          </p:cNvPr>
          <p:cNvCxnSpPr>
            <a:cxnSpLocks/>
          </p:cNvCxnSpPr>
          <p:nvPr/>
        </p:nvCxnSpPr>
        <p:spPr>
          <a:xfrm flipV="1">
            <a:off x="5654497" y="2201155"/>
            <a:ext cx="1127272" cy="42804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BC971830-B02A-416A-AB9A-D8F60F3F5BF6}"/>
              </a:ext>
            </a:extLst>
          </p:cNvPr>
          <p:cNvSpPr/>
          <p:nvPr/>
        </p:nvSpPr>
        <p:spPr bwMode="auto">
          <a:xfrm>
            <a:off x="3560025" y="51029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7AD78C77-323C-4748-A19C-C32DC8990BD9}"/>
              </a:ext>
            </a:extLst>
          </p:cNvPr>
          <p:cNvSpPr/>
          <p:nvPr/>
        </p:nvSpPr>
        <p:spPr bwMode="auto">
          <a:xfrm>
            <a:off x="3085616" y="986968"/>
            <a:ext cx="2631089" cy="9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72066907-6C6E-453F-9706-606089AE595C}"/>
              </a:ext>
            </a:extLst>
          </p:cNvPr>
          <p:cNvCxnSpPr>
            <a:cxnSpLocks/>
          </p:cNvCxnSpPr>
          <p:nvPr/>
        </p:nvCxnSpPr>
        <p:spPr>
          <a:xfrm>
            <a:off x="3733081" y="741981"/>
            <a:ext cx="133745" cy="8688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38CE0C0A-1A98-42A7-AAD0-DFEFA6A16D2C}"/>
              </a:ext>
            </a:extLst>
          </p:cNvPr>
          <p:cNvSpPr/>
          <p:nvPr/>
        </p:nvSpPr>
        <p:spPr bwMode="auto">
          <a:xfrm>
            <a:off x="4972886" y="1306364"/>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16CC721A-7041-4472-A601-6984410C019D}"/>
              </a:ext>
            </a:extLst>
          </p:cNvPr>
          <p:cNvCxnSpPr>
            <a:cxnSpLocks/>
          </p:cNvCxnSpPr>
          <p:nvPr/>
        </p:nvCxnSpPr>
        <p:spPr>
          <a:xfrm flipH="1">
            <a:off x="5026981" y="1351123"/>
            <a:ext cx="24242" cy="32899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D9595D67-F930-46DB-8BA2-A30A4D8B93B6}"/>
              </a:ext>
            </a:extLst>
          </p:cNvPr>
          <p:cNvGrpSpPr/>
          <p:nvPr/>
        </p:nvGrpSpPr>
        <p:grpSpPr>
          <a:xfrm>
            <a:off x="6085251" y="2718466"/>
            <a:ext cx="1293207" cy="2731776"/>
            <a:chOff x="7902566" y="2718353"/>
            <a:chExt cx="1293390" cy="2732162"/>
          </a:xfrm>
        </p:grpSpPr>
        <p:sp>
          <p:nvSpPr>
            <p:cNvPr id="64" name="Rectangle 63">
              <a:extLst>
                <a:ext uri="{FF2B5EF4-FFF2-40B4-BE49-F238E27FC236}">
                  <a16:creationId xmlns:a16="http://schemas.microsoft.com/office/drawing/2014/main" id="{A1691DB7-A66B-4195-A622-31FF6C7266D4}"/>
                </a:ext>
              </a:extLst>
            </p:cNvPr>
            <p:cNvSpPr/>
            <p:nvPr/>
          </p:nvSpPr>
          <p:spPr>
            <a:xfrm>
              <a:off x="7902566" y="2718353"/>
              <a:ext cx="1293390" cy="320096"/>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Web parts</a:t>
              </a:r>
            </a:p>
          </p:txBody>
        </p:sp>
        <p:sp>
          <p:nvSpPr>
            <p:cNvPr id="65" name="Rectangle 64">
              <a:extLst>
                <a:ext uri="{FF2B5EF4-FFF2-40B4-BE49-F238E27FC236}">
                  <a16:creationId xmlns:a16="http://schemas.microsoft.com/office/drawing/2014/main" id="{1E178B03-65A3-4791-B3FA-AABCB0328EEF}"/>
                </a:ext>
              </a:extLst>
            </p:cNvPr>
            <p:cNvSpPr/>
            <p:nvPr/>
          </p:nvSpPr>
          <p:spPr>
            <a:xfrm>
              <a:off x="7902566" y="4678595"/>
              <a:ext cx="1121654" cy="771920"/>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footer</a:t>
              </a:r>
            </a:p>
          </p:txBody>
        </p:sp>
      </p:grpSp>
      <p:grpSp>
        <p:nvGrpSpPr>
          <p:cNvPr id="184" name="Group 183">
            <a:extLst>
              <a:ext uri="{FF2B5EF4-FFF2-40B4-BE49-F238E27FC236}">
                <a16:creationId xmlns:a16="http://schemas.microsoft.com/office/drawing/2014/main" id="{6ABEBA42-658C-429D-A120-64C49D4E176C}"/>
              </a:ext>
            </a:extLst>
          </p:cNvPr>
          <p:cNvGrpSpPr/>
          <p:nvPr/>
        </p:nvGrpSpPr>
        <p:grpSpPr>
          <a:xfrm>
            <a:off x="826222" y="1672408"/>
            <a:ext cx="1853609" cy="2917741"/>
            <a:chOff x="2642790" y="1672149"/>
            <a:chExt cx="1853872" cy="2918156"/>
          </a:xfrm>
        </p:grpSpPr>
        <p:sp>
          <p:nvSpPr>
            <p:cNvPr id="62" name="Rectangle 61">
              <a:extLst>
                <a:ext uri="{FF2B5EF4-FFF2-40B4-BE49-F238E27FC236}">
                  <a16:creationId xmlns:a16="http://schemas.microsoft.com/office/drawing/2014/main" id="{9C3668CE-F161-47EE-8F79-DBE95B2AA41B}"/>
                </a:ext>
              </a:extLst>
            </p:cNvPr>
            <p:cNvSpPr/>
            <p:nvPr/>
          </p:nvSpPr>
          <p:spPr>
            <a:xfrm>
              <a:off x="2952520" y="1672149"/>
              <a:ext cx="1544142" cy="771921"/>
            </a:xfrm>
            <a:prstGeom prst="rect">
              <a:avLst/>
            </a:prstGeom>
            <a:noFill/>
          </p:spPr>
          <p:txBody>
            <a:bodyPr wrap="square">
              <a:spAutoFit/>
            </a:bodyPr>
            <a:lstStyle/>
            <a:p>
              <a:pPr algn="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header</a:t>
              </a:r>
            </a:p>
          </p:txBody>
        </p:sp>
        <p:sp>
          <p:nvSpPr>
            <p:cNvPr id="68" name="Rectangle 67">
              <a:extLst>
                <a:ext uri="{FF2B5EF4-FFF2-40B4-BE49-F238E27FC236}">
                  <a16:creationId xmlns:a16="http://schemas.microsoft.com/office/drawing/2014/main" id="{B74215EF-BA32-47D0-AD31-D17B15E22124}"/>
                </a:ext>
              </a:extLst>
            </p:cNvPr>
            <p:cNvSpPr/>
            <p:nvPr/>
          </p:nvSpPr>
          <p:spPr>
            <a:xfrm>
              <a:off x="2642790" y="4056854"/>
              <a:ext cx="1853872" cy="533451"/>
            </a:xfrm>
            <a:prstGeom prst="rect">
              <a:avLst/>
            </a:prstGeom>
            <a:noFill/>
          </p:spPr>
          <p:txBody>
            <a:bodyPr wrap="square">
              <a:spAutoFit/>
            </a:bodyPr>
            <a:lstStyle/>
            <a:p>
              <a:pPr algn="r" defTabSz="932293" fontAlgn="base">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Page visuals</a:t>
              </a:r>
              <a:br>
                <a:rPr lang="en-US" sz="1599" dirty="0">
                  <a:gradFill>
                    <a:gsLst>
                      <a:gs pos="0">
                        <a:srgbClr val="0078D4"/>
                      </a:gs>
                      <a:gs pos="100000">
                        <a:srgbClr val="0078D4"/>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br>
              <a:r>
                <a:rPr lang="en-US" sz="1199" kern="0" dirty="0">
                  <a:gradFill>
                    <a:gsLst>
                      <a:gs pos="0">
                        <a:srgbClr val="1A1A1A"/>
                      </a:gs>
                      <a:gs pos="100000">
                        <a:srgbClr val="1A1A1A"/>
                      </a:gs>
                    </a:gsLst>
                    <a:lin ang="5400000" scaled="0"/>
                  </a:gradFill>
                  <a:latin typeface="Segoe UI"/>
                  <a:cs typeface="Segoe UI Semilight" panose="020B0402040204020203" pitchFamily="34" charset="0"/>
                </a:rPr>
                <a:t>UI Fabric</a:t>
              </a:r>
            </a:p>
          </p:txBody>
        </p:sp>
      </p:grpSp>
      <p:sp>
        <p:nvSpPr>
          <p:cNvPr id="187" name="Title 1">
            <a:extLst>
              <a:ext uri="{FF2B5EF4-FFF2-40B4-BE49-F238E27FC236}">
                <a16:creationId xmlns:a16="http://schemas.microsoft.com/office/drawing/2014/main" id="{17CCBF86-2016-400C-B7C0-53B77C6B1793}"/>
              </a:ext>
            </a:extLst>
          </p:cNvPr>
          <p:cNvSpPr txBox="1">
            <a:spLocks/>
          </p:cNvSpPr>
          <p:nvPr/>
        </p:nvSpPr>
        <p:spPr>
          <a:xfrm>
            <a:off x="2733193" y="743736"/>
            <a:ext cx="3335938" cy="486463"/>
          </a:xfrm>
          <a:prstGeom prst="rect">
            <a:avLst/>
          </a:prstGeom>
          <a:noFill/>
        </p:spPr>
        <p:txBody>
          <a:bodyPr vert="horz" wrap="square" lIns="146263" tIns="91414" rIns="146263" bIns="91414"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sz="2600" kern="0" spc="-50">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Microsoft</a:t>
            </a:r>
            <a:r>
              <a:rPr lang="en-US" sz="2600" kern="0" spc="-5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 </a:t>
            </a:r>
            <a:r>
              <a:rPr lang="en-US" sz="2600" kern="0" spc="-50">
                <a:ln>
                  <a:noFill/>
                </a:ln>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Graph</a:t>
            </a:r>
            <a:endParaRPr lang="en-US" sz="2600">
              <a:gradFill>
                <a:gsLst>
                  <a:gs pos="0">
                    <a:srgbClr val="E6E6E6">
                      <a:lumMod val="50000"/>
                    </a:srgbClr>
                  </a:gs>
                  <a:gs pos="100000">
                    <a:srgbClr val="E6E6E6">
                      <a:lumMod val="50000"/>
                    </a:srgbClr>
                  </a:gs>
                </a:gsLst>
                <a:lin ang="5400000" scaled="0"/>
              </a:gradFill>
            </a:endParaRPr>
          </a:p>
        </p:txBody>
      </p:sp>
      <p:sp>
        <p:nvSpPr>
          <p:cNvPr id="2" name="Rectangle 1">
            <a:extLst>
              <a:ext uri="{FF2B5EF4-FFF2-40B4-BE49-F238E27FC236}">
                <a16:creationId xmlns:a16="http://schemas.microsoft.com/office/drawing/2014/main" id="{5EE94C28-572E-4384-82C0-5E7F3D29163A}"/>
              </a:ext>
            </a:extLst>
          </p:cNvPr>
          <p:cNvSpPr/>
          <p:nvPr/>
        </p:nvSpPr>
        <p:spPr bwMode="auto">
          <a:xfrm>
            <a:off x="8576107" y="497"/>
            <a:ext cx="3859487"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CD61BCB6-778A-4987-9A46-6476BE2C9BFC}"/>
              </a:ext>
            </a:extLst>
          </p:cNvPr>
          <p:cNvSpPr/>
          <p:nvPr/>
        </p:nvSpPr>
        <p:spPr>
          <a:xfrm>
            <a:off x="8958346" y="1342858"/>
            <a:ext cx="3238915" cy="2008983"/>
          </a:xfrm>
          <a:prstGeom prst="rect">
            <a:avLst/>
          </a:prstGeom>
          <a:noFill/>
        </p:spPr>
        <p:txBody>
          <a:bodyPr wrap="square">
            <a:spAutoFit/>
          </a:bodyPr>
          <a:lstStyle/>
          <a:p>
            <a:pPr defTabSz="932293" fontAlgn="base">
              <a:lnSpc>
                <a:spcPct val="90000"/>
              </a:lnSpc>
              <a:spcBef>
                <a:spcPts val="600"/>
              </a:spcBef>
              <a:spcAft>
                <a:spcPct val="0"/>
              </a:spcAft>
              <a:defRPr/>
            </a:pPr>
            <a: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SharePoint </a:t>
            </a:r>
            <a:b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br>
            <a: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Framework growth</a:t>
            </a:r>
            <a:endParaRPr lang="en-US" sz="2448" dirty="0">
              <a:gradFill>
                <a:gsLst>
                  <a:gs pos="0">
                    <a:srgbClr val="FFFFFF"/>
                  </a:gs>
                  <a:gs pos="100000">
                    <a:srgbClr val="FFFFFF"/>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endParaRPr>
          </a:p>
          <a:p>
            <a:pPr defTabSz="932293" fontAlgn="base">
              <a:lnSpc>
                <a:spcPct val="90000"/>
              </a:lnSpc>
              <a:spcBef>
                <a:spcPts val="600"/>
              </a:spcBef>
              <a:spcAft>
                <a:spcPct val="0"/>
              </a:spcAft>
              <a:defRPr/>
            </a:pPr>
            <a:r>
              <a:rPr lang="en-US" sz="5507" dirty="0">
                <a:gradFill>
                  <a:gsLst>
                    <a:gs pos="0">
                      <a:srgbClr val="FFFFFF"/>
                    </a:gs>
                    <a:gs pos="100000">
                      <a:srgbClr val="FFFFFF"/>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236%</a:t>
            </a:r>
            <a:br>
              <a:rPr lang="en-US" sz="4488" dirty="0">
                <a:solidFill>
                  <a:srgbClr val="0078D7"/>
                </a:solidFill>
                <a:latin typeface="Segoe UI Semibold" panose="020B0702040204020203" pitchFamily="34" charset="0"/>
                <a:ea typeface="STXihei" panose="020B0503020204020204" pitchFamily="2" charset="-122"/>
                <a:cs typeface="Segoe UI Semibold" panose="020B0702040204020203" pitchFamily="34" charset="0"/>
              </a:rPr>
            </a:br>
            <a: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usage since last year</a:t>
            </a:r>
            <a:endParaRPr lang="en-US" sz="3264"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endParaRPr>
          </a:p>
        </p:txBody>
      </p:sp>
      <p:sp>
        <p:nvSpPr>
          <p:cNvPr id="71" name="Rectangle 70">
            <a:extLst>
              <a:ext uri="{FF2B5EF4-FFF2-40B4-BE49-F238E27FC236}">
                <a16:creationId xmlns:a16="http://schemas.microsoft.com/office/drawing/2014/main" id="{5EC51091-1CB0-45AC-9F04-BC8FE7F53B2D}"/>
              </a:ext>
            </a:extLst>
          </p:cNvPr>
          <p:cNvSpPr/>
          <p:nvPr/>
        </p:nvSpPr>
        <p:spPr bwMode="auto">
          <a:xfrm>
            <a:off x="8912875" y="4042479"/>
            <a:ext cx="3284385" cy="1142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ts val="600"/>
              </a:spcBef>
              <a:spcAft>
                <a:spcPct val="0"/>
              </a:spcAft>
              <a:defRPr/>
            </a:pPr>
            <a:r>
              <a:rPr lang="en-US" sz="5507" dirty="0">
                <a:gradFill>
                  <a:gsLst>
                    <a:gs pos="0">
                      <a:srgbClr val="FFFFFF"/>
                    </a:gs>
                    <a:gs pos="100000">
                      <a:srgbClr val="FFFFFF"/>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11 </a:t>
            </a:r>
            <a:r>
              <a:rPr lang="en-US" sz="2856"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major SPFx </a:t>
            </a:r>
            <a:br>
              <a:rPr lang="en-US" sz="2856"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br>
            <a:r>
              <a:rPr lang="en-US" sz="2856"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updates since GA</a:t>
            </a:r>
          </a:p>
        </p:txBody>
      </p:sp>
      <p:cxnSp>
        <p:nvCxnSpPr>
          <p:cNvPr id="74" name="Straight Connector 73">
            <a:extLst>
              <a:ext uri="{FF2B5EF4-FFF2-40B4-BE49-F238E27FC236}">
                <a16:creationId xmlns:a16="http://schemas.microsoft.com/office/drawing/2014/main" id="{BC641F54-D9AB-4E40-9DE5-02B18545AC3C}"/>
              </a:ext>
            </a:extLst>
          </p:cNvPr>
          <p:cNvCxnSpPr>
            <a:cxnSpLocks/>
          </p:cNvCxnSpPr>
          <p:nvPr/>
        </p:nvCxnSpPr>
        <p:spPr>
          <a:xfrm>
            <a:off x="9048032" y="3543966"/>
            <a:ext cx="292243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50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531147-925F-4763-ACFC-224C95596BFB}"/>
              </a:ext>
            </a:extLst>
          </p:cNvPr>
          <p:cNvSpPr/>
          <p:nvPr/>
        </p:nvSpPr>
        <p:spPr bwMode="auto">
          <a:xfrm>
            <a:off x="2646" y="2203991"/>
            <a:ext cx="12431184" cy="2584896"/>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CCE3FE2-0A82-4D87-8EE3-5D1F2EE54749}"/>
              </a:ext>
            </a:extLst>
          </p:cNvPr>
          <p:cNvSpPr/>
          <p:nvPr/>
        </p:nvSpPr>
        <p:spPr bwMode="auto">
          <a:xfrm>
            <a:off x="2646" y="4788887"/>
            <a:ext cx="12431184" cy="2205637"/>
          </a:xfrm>
          <a:prstGeom prst="rect">
            <a:avLst/>
          </a:prstGeom>
          <a:solidFill>
            <a:srgbClr val="008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 name="Rectangle 13">
            <a:extLst>
              <a:ext uri="{FF2B5EF4-FFF2-40B4-BE49-F238E27FC236}">
                <a16:creationId xmlns:a16="http://schemas.microsoft.com/office/drawing/2014/main" id="{E8916743-A8C4-46D8-B017-655F66030CB2}"/>
              </a:ext>
            </a:extLst>
          </p:cNvPr>
          <p:cNvSpPr/>
          <p:nvPr/>
        </p:nvSpPr>
        <p:spPr bwMode="auto">
          <a:xfrm>
            <a:off x="2646" y="991"/>
            <a:ext cx="12431184" cy="2203000"/>
          </a:xfrm>
          <a:prstGeom prst="rect">
            <a:avLst/>
          </a:prstGeom>
          <a:solidFill>
            <a:srgbClr val="008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3E60D2B9-EEE7-41FE-A7DF-697C60FF3598}"/>
              </a:ext>
            </a:extLst>
          </p:cNvPr>
          <p:cNvGrpSpPr/>
          <p:nvPr/>
        </p:nvGrpSpPr>
        <p:grpSpPr>
          <a:xfrm>
            <a:off x="518454" y="430283"/>
            <a:ext cx="11457812" cy="1341983"/>
            <a:chOff x="507470" y="421884"/>
            <a:chExt cx="11234169" cy="1315789"/>
          </a:xfrm>
        </p:grpSpPr>
        <p:grpSp>
          <p:nvGrpSpPr>
            <p:cNvPr id="6" name="Group 5">
              <a:extLst>
                <a:ext uri="{FF2B5EF4-FFF2-40B4-BE49-F238E27FC236}">
                  <a16:creationId xmlns:a16="http://schemas.microsoft.com/office/drawing/2014/main" id="{41681729-4BDE-41E1-B1EC-6EC20A169225}"/>
                </a:ext>
              </a:extLst>
            </p:cNvPr>
            <p:cNvGrpSpPr/>
            <p:nvPr/>
          </p:nvGrpSpPr>
          <p:grpSpPr>
            <a:xfrm>
              <a:off x="507470" y="467541"/>
              <a:ext cx="3020970" cy="1113211"/>
              <a:chOff x="209912" y="2937886"/>
              <a:chExt cx="3021828" cy="1113527"/>
            </a:xfrm>
          </p:grpSpPr>
          <p:sp>
            <p:nvSpPr>
              <p:cNvPr id="30" name="stat 1">
                <a:extLst>
                  <a:ext uri="{FF2B5EF4-FFF2-40B4-BE49-F238E27FC236}">
                    <a16:creationId xmlns:a16="http://schemas.microsoft.com/office/drawing/2014/main" id="{8DA465BB-0842-4011-B455-4C1DF7809355}"/>
                  </a:ext>
                </a:extLst>
              </p:cNvPr>
              <p:cNvSpPr/>
              <p:nvPr/>
            </p:nvSpPr>
            <p:spPr>
              <a:xfrm>
                <a:off x="209912" y="2937886"/>
                <a:ext cx="3021828" cy="554219"/>
              </a:xfrm>
              <a:prstGeom prst="rect">
                <a:avLst/>
              </a:prstGeom>
            </p:spPr>
            <p:txBody>
              <a:bodyPr wrap="square" lIns="0" tIns="0" rIns="0" bIns="0" anchor="b" anchorCtr="0">
                <a:spAutoFit/>
              </a:bodyPr>
              <a:lstStyle/>
              <a:p>
                <a:pPr marL="0" lvl="1" algn="ctr" defTabSz="932205" fontAlgn="base">
                  <a:lnSpc>
                    <a:spcPct val="90000"/>
                  </a:lnSpc>
                  <a:defRPr/>
                </a:pPr>
                <a:r>
                  <a:rPr lang="en-US" sz="4080" spc="-153">
                    <a:solidFill>
                      <a:srgbClr val="FFFFFF"/>
                    </a:solidFill>
                    <a:latin typeface="Segoe UI Semibold"/>
                  </a:rPr>
                  <a:t>&gt;500 samples</a:t>
                </a:r>
              </a:p>
            </p:txBody>
          </p:sp>
          <p:sp>
            <p:nvSpPr>
              <p:cNvPr id="31" name="stat 1">
                <a:extLst>
                  <a:ext uri="{FF2B5EF4-FFF2-40B4-BE49-F238E27FC236}">
                    <a16:creationId xmlns:a16="http://schemas.microsoft.com/office/drawing/2014/main" id="{40CE6DE4-A2F8-426D-A4A4-B45AB1F49490}"/>
                  </a:ext>
                </a:extLst>
              </p:cNvPr>
              <p:cNvSpPr/>
              <p:nvPr/>
            </p:nvSpPr>
            <p:spPr>
              <a:xfrm>
                <a:off x="421184" y="3320026"/>
                <a:ext cx="2599283" cy="731387"/>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for helping to learn to extend Microsoft 365</a:t>
                </a:r>
              </a:p>
            </p:txBody>
          </p:sp>
        </p:grpSp>
        <p:grpSp>
          <p:nvGrpSpPr>
            <p:cNvPr id="62" name="Group 61">
              <a:extLst>
                <a:ext uri="{FF2B5EF4-FFF2-40B4-BE49-F238E27FC236}">
                  <a16:creationId xmlns:a16="http://schemas.microsoft.com/office/drawing/2014/main" id="{8F4A7BAB-A775-451F-9C02-C6CE9676A05E}"/>
                </a:ext>
              </a:extLst>
            </p:cNvPr>
            <p:cNvGrpSpPr/>
            <p:nvPr/>
          </p:nvGrpSpPr>
          <p:grpSpPr>
            <a:xfrm>
              <a:off x="8254392" y="452793"/>
              <a:ext cx="3487247" cy="1220872"/>
              <a:chOff x="8024392" y="2729151"/>
              <a:chExt cx="3488237" cy="1221216"/>
            </a:xfrm>
          </p:grpSpPr>
          <p:sp>
            <p:nvSpPr>
              <p:cNvPr id="34" name="stat 1">
                <a:extLst>
                  <a:ext uri="{FF2B5EF4-FFF2-40B4-BE49-F238E27FC236}">
                    <a16:creationId xmlns:a16="http://schemas.microsoft.com/office/drawing/2014/main" id="{7E0DA15E-C125-450E-BED6-669D8293F31A}"/>
                  </a:ext>
                </a:extLst>
              </p:cNvPr>
              <p:cNvSpPr/>
              <p:nvPr/>
            </p:nvSpPr>
            <p:spPr>
              <a:xfrm>
                <a:off x="8101754" y="2729151"/>
                <a:ext cx="3170896" cy="762668"/>
              </a:xfrm>
              <a:prstGeom prst="rect">
                <a:avLst/>
              </a:prstGeom>
            </p:spPr>
            <p:txBody>
              <a:bodyPr wrap="square" lIns="0" tIns="0" rIns="0" bIns="0" anchor="b" anchorCtr="0">
                <a:spAutoFit/>
              </a:bodyPr>
              <a:lstStyle/>
              <a:p>
                <a:pPr marL="0" lvl="1" algn="ctr" defTabSz="932205" fontAlgn="base">
                  <a:lnSpc>
                    <a:spcPct val="90000"/>
                  </a:lnSpc>
                  <a:defRPr/>
                </a:pPr>
                <a:r>
                  <a:rPr lang="en-US" sz="5505" spc="-153">
                    <a:solidFill>
                      <a:srgbClr val="FFFFFF"/>
                    </a:solidFill>
                    <a:latin typeface="Segoe UI Semibold"/>
                  </a:rPr>
                  <a:t>awarded</a:t>
                </a:r>
              </a:p>
            </p:txBody>
          </p:sp>
          <p:sp>
            <p:nvSpPr>
              <p:cNvPr id="35" name="stat 1">
                <a:extLst>
                  <a:ext uri="{FF2B5EF4-FFF2-40B4-BE49-F238E27FC236}">
                    <a16:creationId xmlns:a16="http://schemas.microsoft.com/office/drawing/2014/main" id="{113B6044-78C0-4E2D-B8B0-A7EDB1C10A3B}"/>
                  </a:ext>
                </a:extLst>
              </p:cNvPr>
              <p:cNvSpPr/>
              <p:nvPr/>
            </p:nvSpPr>
            <p:spPr>
              <a:xfrm>
                <a:off x="8024392" y="3340819"/>
                <a:ext cx="3488237" cy="609548"/>
              </a:xfrm>
              <a:prstGeom prst="rect">
                <a:avLst/>
              </a:prstGeom>
            </p:spPr>
            <p:txBody>
              <a:bodyPr wrap="square" lIns="0" tIns="167822" rIns="0" bIns="0" anchor="t" anchorCtr="0">
                <a:spAutoFit/>
              </a:bodyPr>
              <a:lstStyle/>
              <a:p>
                <a:pPr marL="0" lvl="1" algn="ctr" defTabSz="932205" fontAlgn="base">
                  <a:lnSpc>
                    <a:spcPct val="90000"/>
                  </a:lnSpc>
                  <a:defRPr/>
                </a:pPr>
                <a:r>
                  <a:rPr lang="en-US" sz="1632">
                    <a:solidFill>
                      <a:srgbClr val="FFFFFF"/>
                    </a:solidFill>
                    <a:latin typeface="Segoe UI"/>
                  </a:rPr>
                  <a:t>Internally at Microsoft as the reference model for community engagement</a:t>
                </a:r>
              </a:p>
            </p:txBody>
          </p:sp>
        </p:grpSp>
        <p:grpSp>
          <p:nvGrpSpPr>
            <p:cNvPr id="10" name="Group 9">
              <a:extLst>
                <a:ext uri="{FF2B5EF4-FFF2-40B4-BE49-F238E27FC236}">
                  <a16:creationId xmlns:a16="http://schemas.microsoft.com/office/drawing/2014/main" id="{0746843C-5717-4E72-B2E8-1BB696076968}"/>
                </a:ext>
              </a:extLst>
            </p:cNvPr>
            <p:cNvGrpSpPr/>
            <p:nvPr/>
          </p:nvGrpSpPr>
          <p:grpSpPr>
            <a:xfrm>
              <a:off x="4628927" y="454329"/>
              <a:ext cx="2934151" cy="1180797"/>
              <a:chOff x="4206679" y="2813556"/>
              <a:chExt cx="2934984" cy="1181131"/>
            </a:xfrm>
          </p:grpSpPr>
          <p:sp>
            <p:nvSpPr>
              <p:cNvPr id="32" name="stat 1">
                <a:extLst>
                  <a:ext uri="{FF2B5EF4-FFF2-40B4-BE49-F238E27FC236}">
                    <a16:creationId xmlns:a16="http://schemas.microsoft.com/office/drawing/2014/main" id="{5097EC0E-B5B7-48CB-8A61-F0B023BB39DE}"/>
                  </a:ext>
                </a:extLst>
              </p:cNvPr>
              <p:cNvSpPr/>
              <p:nvPr/>
            </p:nvSpPr>
            <p:spPr>
              <a:xfrm>
                <a:off x="4206679" y="2813556"/>
                <a:ext cx="2804742" cy="678263"/>
              </a:xfrm>
              <a:prstGeom prst="rect">
                <a:avLst/>
              </a:prstGeom>
            </p:spPr>
            <p:txBody>
              <a:bodyPr wrap="square" lIns="0" tIns="0" rIns="0" bIns="0" anchor="b" anchorCtr="0">
                <a:spAutoFit/>
              </a:bodyPr>
              <a:lstStyle/>
              <a:p>
                <a:pPr marL="0" lvl="1" algn="ctr" defTabSz="932205" fontAlgn="base">
                  <a:lnSpc>
                    <a:spcPct val="90000"/>
                  </a:lnSpc>
                  <a:defRPr/>
                </a:pPr>
                <a:r>
                  <a:rPr lang="en-US" sz="4896" spc="-153">
                    <a:solidFill>
                      <a:srgbClr val="FFFFFF"/>
                    </a:solidFill>
                    <a:latin typeface="Segoe UI Semibold"/>
                  </a:rPr>
                  <a:t>&gt;1000</a:t>
                </a:r>
              </a:p>
            </p:txBody>
          </p:sp>
          <p:sp>
            <p:nvSpPr>
              <p:cNvPr id="33" name="stat 1">
                <a:extLst>
                  <a:ext uri="{FF2B5EF4-FFF2-40B4-BE49-F238E27FC236}">
                    <a16:creationId xmlns:a16="http://schemas.microsoft.com/office/drawing/2014/main" id="{AE98C8EE-226E-4BA7-93E6-45EBE404D2D3}"/>
                  </a:ext>
                </a:extLst>
              </p:cNvPr>
              <p:cNvSpPr/>
              <p:nvPr/>
            </p:nvSpPr>
            <p:spPr>
              <a:xfrm>
                <a:off x="4237938" y="3263301"/>
                <a:ext cx="2903725" cy="731386"/>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Contributors in GitHub organizations</a:t>
                </a:r>
              </a:p>
            </p:txBody>
          </p:sp>
        </p:grpSp>
        <p:cxnSp>
          <p:nvCxnSpPr>
            <p:cNvPr id="7" name="Straight Connector 6">
              <a:extLst>
                <a:ext uri="{FF2B5EF4-FFF2-40B4-BE49-F238E27FC236}">
                  <a16:creationId xmlns:a16="http://schemas.microsoft.com/office/drawing/2014/main" id="{27F64222-0344-45E2-A772-8B3AD802EB76}"/>
                </a:ext>
              </a:extLst>
            </p:cNvPr>
            <p:cNvCxnSpPr>
              <a:cxnSpLocks/>
            </p:cNvCxnSpPr>
            <p:nvPr/>
          </p:nvCxnSpPr>
          <p:spPr>
            <a:xfrm>
              <a:off x="4049028" y="421884"/>
              <a:ext cx="0" cy="1315789"/>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FF13EEB-563E-43CC-BB6A-B2F23889E838}"/>
                </a:ext>
              </a:extLst>
            </p:cNvPr>
            <p:cNvCxnSpPr>
              <a:cxnSpLocks/>
            </p:cNvCxnSpPr>
            <p:nvPr/>
          </p:nvCxnSpPr>
          <p:spPr>
            <a:xfrm>
              <a:off x="7961358" y="421884"/>
              <a:ext cx="0" cy="1315789"/>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560054-03CD-4AE6-8892-2111B3CA6905}"/>
              </a:ext>
            </a:extLst>
          </p:cNvPr>
          <p:cNvSpPr/>
          <p:nvPr/>
        </p:nvSpPr>
        <p:spPr bwMode="auto">
          <a:xfrm>
            <a:off x="4408" y="1672251"/>
            <a:ext cx="12431184" cy="517609"/>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1438109-9F9F-492A-998A-961349FF74F8}"/>
              </a:ext>
            </a:extLst>
          </p:cNvPr>
          <p:cNvSpPr/>
          <p:nvPr/>
        </p:nvSpPr>
        <p:spPr bwMode="auto">
          <a:xfrm rot="10800000">
            <a:off x="18584" y="4788887"/>
            <a:ext cx="12431184" cy="517609"/>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404E9CFE-E7D9-4DC5-BACF-FC8C2B795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910" y="2691127"/>
            <a:ext cx="3797862" cy="162475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E235503-1A21-48D2-B2FA-3CDB332A47E2}"/>
              </a:ext>
            </a:extLst>
          </p:cNvPr>
          <p:cNvGrpSpPr/>
          <p:nvPr/>
        </p:nvGrpSpPr>
        <p:grpSpPr>
          <a:xfrm>
            <a:off x="292091" y="5069348"/>
            <a:ext cx="11518365" cy="1641479"/>
            <a:chOff x="285525" y="4970400"/>
            <a:chExt cx="11293540" cy="1609439"/>
          </a:xfrm>
        </p:grpSpPr>
        <p:grpSp>
          <p:nvGrpSpPr>
            <p:cNvPr id="65" name="Group 64">
              <a:extLst>
                <a:ext uri="{FF2B5EF4-FFF2-40B4-BE49-F238E27FC236}">
                  <a16:creationId xmlns:a16="http://schemas.microsoft.com/office/drawing/2014/main" id="{4B60E2F7-B797-412C-A4B7-CC837C0DE7AA}"/>
                </a:ext>
              </a:extLst>
            </p:cNvPr>
            <p:cNvGrpSpPr/>
            <p:nvPr/>
          </p:nvGrpSpPr>
          <p:grpSpPr>
            <a:xfrm>
              <a:off x="8254392" y="5053367"/>
              <a:ext cx="3324673" cy="1526472"/>
              <a:chOff x="8378647" y="4923325"/>
              <a:chExt cx="3325616" cy="1526906"/>
            </a:xfrm>
          </p:grpSpPr>
          <p:sp>
            <p:nvSpPr>
              <p:cNvPr id="42" name="stat 1">
                <a:extLst>
                  <a:ext uri="{FF2B5EF4-FFF2-40B4-BE49-F238E27FC236}">
                    <a16:creationId xmlns:a16="http://schemas.microsoft.com/office/drawing/2014/main" id="{5CCDC7A3-78C2-4988-A8D5-0827F7898A7D}"/>
                  </a:ext>
                </a:extLst>
              </p:cNvPr>
              <p:cNvSpPr/>
              <p:nvPr/>
            </p:nvSpPr>
            <p:spPr>
              <a:xfrm>
                <a:off x="8378647" y="4923325"/>
                <a:ext cx="3325616" cy="664858"/>
              </a:xfrm>
              <a:prstGeom prst="rect">
                <a:avLst/>
              </a:prstGeom>
            </p:spPr>
            <p:txBody>
              <a:bodyPr wrap="square" lIns="0" tIns="0" rIns="0" bIns="0" anchor="b" anchorCtr="0">
                <a:spAutoFit/>
              </a:bodyPr>
              <a:lstStyle/>
              <a:p>
                <a:pPr marL="0" lvl="1" algn="ctr" defTabSz="932205" fontAlgn="base">
                  <a:lnSpc>
                    <a:spcPct val="90000"/>
                  </a:lnSpc>
                  <a:defRPr/>
                </a:pPr>
                <a:r>
                  <a:rPr lang="en-US" sz="4799" spc="-153">
                    <a:solidFill>
                      <a:srgbClr val="FFFFFF"/>
                    </a:solidFill>
                    <a:latin typeface="Segoe UI Semibold"/>
                  </a:rPr>
                  <a:t>&gt;2.4 million</a:t>
                </a:r>
              </a:p>
            </p:txBody>
          </p:sp>
          <p:sp>
            <p:nvSpPr>
              <p:cNvPr id="43" name="stat 1">
                <a:extLst>
                  <a:ext uri="{FF2B5EF4-FFF2-40B4-BE49-F238E27FC236}">
                    <a16:creationId xmlns:a16="http://schemas.microsoft.com/office/drawing/2014/main" id="{30D038FA-5DF0-48EF-84AA-13EA02A9D2E4}"/>
                  </a:ext>
                </a:extLst>
              </p:cNvPr>
              <p:cNvSpPr/>
              <p:nvPr/>
            </p:nvSpPr>
            <p:spPr>
              <a:xfrm>
                <a:off x="8581510" y="5436250"/>
                <a:ext cx="2919890" cy="1013981"/>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Watch time minutes in the YouTube channel within last 365 days</a:t>
                </a:r>
              </a:p>
            </p:txBody>
          </p:sp>
        </p:grpSp>
        <p:cxnSp>
          <p:nvCxnSpPr>
            <p:cNvPr id="46" name="Straight Connector 45">
              <a:extLst>
                <a:ext uri="{FF2B5EF4-FFF2-40B4-BE49-F238E27FC236}">
                  <a16:creationId xmlns:a16="http://schemas.microsoft.com/office/drawing/2014/main" id="{4732D636-DAD3-41FB-957E-D2742AD1CA6D}"/>
                </a:ext>
              </a:extLst>
            </p:cNvPr>
            <p:cNvCxnSpPr>
              <a:cxnSpLocks/>
            </p:cNvCxnSpPr>
            <p:nvPr/>
          </p:nvCxnSpPr>
          <p:spPr>
            <a:xfrm>
              <a:off x="4061503" y="4970400"/>
              <a:ext cx="0" cy="131578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A71DBFE-F8E2-476B-A6C0-7CB3021A526D}"/>
                </a:ext>
              </a:extLst>
            </p:cNvPr>
            <p:cNvCxnSpPr>
              <a:cxnSpLocks/>
            </p:cNvCxnSpPr>
            <p:nvPr/>
          </p:nvCxnSpPr>
          <p:spPr>
            <a:xfrm>
              <a:off x="7961358" y="4983374"/>
              <a:ext cx="0" cy="131578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B4F9077-79B8-43C3-AA3B-D486994B170F}"/>
                </a:ext>
              </a:extLst>
            </p:cNvPr>
            <p:cNvGrpSpPr/>
            <p:nvPr/>
          </p:nvGrpSpPr>
          <p:grpSpPr>
            <a:xfrm>
              <a:off x="4478918" y="5053038"/>
              <a:ext cx="2934151" cy="1463311"/>
              <a:chOff x="4206679" y="2813556"/>
              <a:chExt cx="2934984" cy="1463725"/>
            </a:xfrm>
          </p:grpSpPr>
          <p:sp>
            <p:nvSpPr>
              <p:cNvPr id="45" name="stat 1">
                <a:extLst>
                  <a:ext uri="{FF2B5EF4-FFF2-40B4-BE49-F238E27FC236}">
                    <a16:creationId xmlns:a16="http://schemas.microsoft.com/office/drawing/2014/main" id="{E6BE6A0C-9253-4534-98DB-423F211B4683}"/>
                  </a:ext>
                </a:extLst>
              </p:cNvPr>
              <p:cNvSpPr/>
              <p:nvPr/>
            </p:nvSpPr>
            <p:spPr>
              <a:xfrm>
                <a:off x="4206679" y="2813556"/>
                <a:ext cx="2804742" cy="678263"/>
              </a:xfrm>
              <a:prstGeom prst="rect">
                <a:avLst/>
              </a:prstGeom>
            </p:spPr>
            <p:txBody>
              <a:bodyPr wrap="square" lIns="0" tIns="0" rIns="0" bIns="0" anchor="b" anchorCtr="0">
                <a:spAutoFit/>
              </a:bodyPr>
              <a:lstStyle/>
              <a:p>
                <a:pPr marL="0" lvl="1" algn="ctr" defTabSz="932205" fontAlgn="base">
                  <a:lnSpc>
                    <a:spcPct val="90000"/>
                  </a:lnSpc>
                  <a:defRPr/>
                </a:pPr>
                <a:r>
                  <a:rPr lang="en-US" sz="4896" spc="-153">
                    <a:solidFill>
                      <a:srgbClr val="FFFFFF"/>
                    </a:solidFill>
                    <a:latin typeface="Segoe UI Semibold"/>
                  </a:rPr>
                  <a:t>&gt;28000</a:t>
                </a:r>
              </a:p>
            </p:txBody>
          </p:sp>
          <p:sp>
            <p:nvSpPr>
              <p:cNvPr id="49" name="stat 1">
                <a:extLst>
                  <a:ext uri="{FF2B5EF4-FFF2-40B4-BE49-F238E27FC236}">
                    <a16:creationId xmlns:a16="http://schemas.microsoft.com/office/drawing/2014/main" id="{1CB836D9-109F-4D39-BE60-7421A2703AD1}"/>
                  </a:ext>
                </a:extLst>
              </p:cNvPr>
              <p:cNvSpPr/>
              <p:nvPr/>
            </p:nvSpPr>
            <p:spPr>
              <a:xfrm>
                <a:off x="4237938" y="3263301"/>
                <a:ext cx="2903725" cy="1013980"/>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Tenants using open-source components each month</a:t>
                </a:r>
              </a:p>
            </p:txBody>
          </p:sp>
        </p:grpSp>
        <p:grpSp>
          <p:nvGrpSpPr>
            <p:cNvPr id="52" name="Group 51">
              <a:extLst>
                <a:ext uri="{FF2B5EF4-FFF2-40B4-BE49-F238E27FC236}">
                  <a16:creationId xmlns:a16="http://schemas.microsoft.com/office/drawing/2014/main" id="{0DDDE241-2ABF-4E48-B488-78450F4FBA9A}"/>
                </a:ext>
              </a:extLst>
            </p:cNvPr>
            <p:cNvGrpSpPr/>
            <p:nvPr/>
          </p:nvGrpSpPr>
          <p:grpSpPr>
            <a:xfrm>
              <a:off x="285525" y="5053038"/>
              <a:ext cx="3327314" cy="1172466"/>
              <a:chOff x="3984671" y="2813556"/>
              <a:chExt cx="3328259" cy="1172797"/>
            </a:xfrm>
          </p:grpSpPr>
          <p:sp>
            <p:nvSpPr>
              <p:cNvPr id="53" name="stat 1">
                <a:extLst>
                  <a:ext uri="{FF2B5EF4-FFF2-40B4-BE49-F238E27FC236}">
                    <a16:creationId xmlns:a16="http://schemas.microsoft.com/office/drawing/2014/main" id="{AB54F776-47FB-4556-BA10-EFB7DD5B50EC}"/>
                  </a:ext>
                </a:extLst>
              </p:cNvPr>
              <p:cNvSpPr/>
              <p:nvPr/>
            </p:nvSpPr>
            <p:spPr>
              <a:xfrm>
                <a:off x="4206679" y="2813556"/>
                <a:ext cx="2804742" cy="678262"/>
              </a:xfrm>
              <a:prstGeom prst="rect">
                <a:avLst/>
              </a:prstGeom>
            </p:spPr>
            <p:txBody>
              <a:bodyPr wrap="square" lIns="0" tIns="0" rIns="0" bIns="0" anchor="b" anchorCtr="0">
                <a:spAutoFit/>
              </a:bodyPr>
              <a:lstStyle/>
              <a:p>
                <a:pPr marL="0" lvl="1" algn="ctr" defTabSz="932205" fontAlgn="base">
                  <a:lnSpc>
                    <a:spcPct val="90000"/>
                  </a:lnSpc>
                  <a:defRPr/>
                </a:pPr>
                <a:r>
                  <a:rPr lang="en-US" sz="4896" spc="-153">
                    <a:solidFill>
                      <a:srgbClr val="FFFFFF"/>
                    </a:solidFill>
                    <a:latin typeface="Segoe UI Semibold"/>
                  </a:rPr>
                  <a:t>&gt;60000</a:t>
                </a:r>
              </a:p>
            </p:txBody>
          </p:sp>
          <p:sp>
            <p:nvSpPr>
              <p:cNvPr id="54" name="stat 1">
                <a:extLst>
                  <a:ext uri="{FF2B5EF4-FFF2-40B4-BE49-F238E27FC236}">
                    <a16:creationId xmlns:a16="http://schemas.microsoft.com/office/drawing/2014/main" id="{8D7F1527-55B4-4027-BEDF-265943F466E9}"/>
                  </a:ext>
                </a:extLst>
              </p:cNvPr>
              <p:cNvSpPr/>
              <p:nvPr/>
            </p:nvSpPr>
            <p:spPr>
              <a:xfrm>
                <a:off x="3984671" y="3265999"/>
                <a:ext cx="3328259" cy="720354"/>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Visitors in GitHub organizations in past 2 weeks</a:t>
                </a:r>
              </a:p>
            </p:txBody>
          </p:sp>
        </p:grpSp>
      </p:grpSp>
      <p:sp>
        <p:nvSpPr>
          <p:cNvPr id="2" name="TextBox 1">
            <a:extLst>
              <a:ext uri="{FF2B5EF4-FFF2-40B4-BE49-F238E27FC236}">
                <a16:creationId xmlns:a16="http://schemas.microsoft.com/office/drawing/2014/main" id="{B177A279-B145-4178-9D00-2EED47C188AC}"/>
              </a:ext>
            </a:extLst>
          </p:cNvPr>
          <p:cNvSpPr txBox="1"/>
          <p:nvPr/>
        </p:nvSpPr>
        <p:spPr>
          <a:xfrm>
            <a:off x="2670938" y="7103116"/>
            <a:ext cx="444697" cy="320182"/>
          </a:xfrm>
          <a:prstGeom prst="rect">
            <a:avLst/>
          </a:prstGeom>
          <a:noFill/>
        </p:spPr>
        <p:txBody>
          <a:bodyPr wrap="none" lIns="0" tIns="0" rIns="0" bIns="0" rtlCol="0">
            <a:spAutoFit/>
          </a:bodyPr>
          <a:lstStyle/>
          <a:p>
            <a:pPr defTabSz="932658">
              <a:defRPr/>
            </a:pPr>
            <a:r>
              <a:rPr lang="en-US" sz="2040" err="1">
                <a:gradFill>
                  <a:gsLst>
                    <a:gs pos="2917">
                      <a:srgbClr val="000000"/>
                    </a:gs>
                    <a:gs pos="30000">
                      <a:srgbClr val="000000"/>
                    </a:gs>
                  </a:gsLst>
                  <a:lin ang="5400000" scaled="0"/>
                </a:gradFill>
                <a:latin typeface="Segoe UI"/>
              </a:rPr>
              <a:t>fefe</a:t>
            </a:r>
            <a:endParaRPr lang="en-FI" sz="2040" err="1">
              <a:gradFill>
                <a:gsLst>
                  <a:gs pos="2917">
                    <a:srgbClr val="000000"/>
                  </a:gs>
                  <a:gs pos="30000">
                    <a:srgbClr val="000000"/>
                  </a:gs>
                </a:gsLst>
                <a:lin ang="5400000" scaled="0"/>
              </a:gradFill>
              <a:latin typeface="Segoe UI"/>
            </a:endParaRPr>
          </a:p>
        </p:txBody>
      </p:sp>
      <p:sp>
        <p:nvSpPr>
          <p:cNvPr id="36" name="TextBox 35">
            <a:extLst>
              <a:ext uri="{FF2B5EF4-FFF2-40B4-BE49-F238E27FC236}">
                <a16:creationId xmlns:a16="http://schemas.microsoft.com/office/drawing/2014/main" id="{EE69CB08-50AF-45F3-B2A4-2DDA1AB4759F}"/>
              </a:ext>
            </a:extLst>
          </p:cNvPr>
          <p:cNvSpPr txBox="1"/>
          <p:nvPr/>
        </p:nvSpPr>
        <p:spPr>
          <a:xfrm>
            <a:off x="10903600" y="4367745"/>
            <a:ext cx="1682117" cy="525947"/>
          </a:xfrm>
          <a:prstGeom prst="rect">
            <a:avLst/>
          </a:prstGeom>
          <a:noFill/>
        </p:spPr>
        <p:txBody>
          <a:bodyPr wrap="none" lIns="182854" tIns="146283" rIns="182854" bIns="146283" rtlCol="0">
            <a:spAutoFit/>
          </a:bodyPr>
          <a:lstStyle/>
          <a:p>
            <a:pPr defTabSz="932658">
              <a:lnSpc>
                <a:spcPct val="90000"/>
              </a:lnSpc>
              <a:spcAft>
                <a:spcPts val="600"/>
              </a:spcAft>
              <a:defRPr/>
            </a:pPr>
            <a:r>
              <a:rPr lang="en-US" sz="1632">
                <a:solidFill>
                  <a:srgbClr val="000000">
                    <a:lumMod val="50000"/>
                    <a:lumOff val="50000"/>
                  </a:srgbClr>
                </a:solidFill>
                <a:latin typeface="Segoe UI"/>
              </a:rPr>
              <a:t>aka.ms/sppnp</a:t>
            </a:r>
          </a:p>
        </p:txBody>
      </p:sp>
    </p:spTree>
    <p:extLst>
      <p:ext uri="{BB962C8B-B14F-4D97-AF65-F5344CB8AC3E}">
        <p14:creationId xmlns:p14="http://schemas.microsoft.com/office/powerpoint/2010/main" val="186036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0" presetClass="entr" presetSubtype="0" fill="hold" grpId="0" nodeType="afterEffect">
                                  <p:stCondLst>
                                    <p:cond delay="20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C76130-3073-4636-8FB2-FF79B94ABC96}"/>
              </a:ext>
            </a:extLst>
          </p:cNvPr>
          <p:cNvSpPr>
            <a:spLocks noGrp="1"/>
          </p:cNvSpPr>
          <p:nvPr>
            <p:ph type="title"/>
          </p:nvPr>
        </p:nvSpPr>
        <p:spPr/>
        <p:txBody>
          <a:bodyPr/>
          <a:lstStyle/>
          <a:p>
            <a:r>
              <a:rPr lang="en-US" dirty="0"/>
              <a:t>SharePoint Framework (SPFx) Extensions</a:t>
            </a:r>
          </a:p>
        </p:txBody>
      </p:sp>
      <p:sp>
        <p:nvSpPr>
          <p:cNvPr id="19" name="Content Placeholder 2">
            <a:extLst>
              <a:ext uri="{FF2B5EF4-FFF2-40B4-BE49-F238E27FC236}">
                <a16:creationId xmlns:a16="http://schemas.microsoft.com/office/drawing/2014/main" id="{752C4331-AC80-4228-8A27-C54025DA9203}"/>
              </a:ext>
            </a:extLst>
          </p:cNvPr>
          <p:cNvSpPr txBox="1">
            <a:spLocks/>
          </p:cNvSpPr>
          <p:nvPr/>
        </p:nvSpPr>
        <p:spPr>
          <a:xfrm>
            <a:off x="600855" y="1472139"/>
            <a:ext cx="11215350" cy="866423"/>
          </a:xfrm>
          <a:prstGeom prst="rect">
            <a:avLst/>
          </a:prstGeom>
        </p:spPr>
        <p:txBody>
          <a:bodyPr vert="horz" wrap="square" lIns="149175" tIns="93234" rIns="149175" bIns="93234"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48" dirty="0">
                <a:solidFill>
                  <a:schemeClr val="tx1"/>
                </a:solidFill>
                <a:latin typeface="Segoe UI Semibold" panose="020B0702040204020203" pitchFamily="34" charset="0"/>
                <a:cs typeface="Segoe UI Semibold" panose="020B0702040204020203" pitchFamily="34" charset="0"/>
              </a:rPr>
              <a:t>Extend the user experience of SharePoint, leveraging the familiar tools and libraries for client-side development coming from the SharePoint Framework.</a:t>
            </a:r>
          </a:p>
        </p:txBody>
      </p:sp>
      <p:grpSp>
        <p:nvGrpSpPr>
          <p:cNvPr id="6" name="Group 5">
            <a:extLst>
              <a:ext uri="{FF2B5EF4-FFF2-40B4-BE49-F238E27FC236}">
                <a16:creationId xmlns:a16="http://schemas.microsoft.com/office/drawing/2014/main" id="{094F1D8B-BF2E-4E8A-ABEA-7A1457298BE0}"/>
              </a:ext>
            </a:extLst>
          </p:cNvPr>
          <p:cNvGrpSpPr/>
          <p:nvPr/>
        </p:nvGrpSpPr>
        <p:grpSpPr>
          <a:xfrm>
            <a:off x="600854" y="2440619"/>
            <a:ext cx="3338228" cy="3733436"/>
            <a:chOff x="600854" y="2440619"/>
            <a:chExt cx="3338228" cy="3733436"/>
          </a:xfrm>
        </p:grpSpPr>
        <p:sp>
          <p:nvSpPr>
            <p:cNvPr id="7" name="TextBox 6">
              <a:extLst>
                <a:ext uri="{FF2B5EF4-FFF2-40B4-BE49-F238E27FC236}">
                  <a16:creationId xmlns:a16="http://schemas.microsoft.com/office/drawing/2014/main" id="{6383C601-DCDB-4222-A3FF-E5EC21298B02}"/>
                </a:ext>
              </a:extLst>
            </p:cNvPr>
            <p:cNvSpPr txBox="1"/>
            <p:nvPr/>
          </p:nvSpPr>
          <p:spPr>
            <a:xfrm>
              <a:off x="600854" y="2440619"/>
              <a:ext cx="3199040" cy="583395"/>
            </a:xfrm>
            <a:prstGeom prst="rect">
              <a:avLst/>
            </a:prstGeom>
            <a:noFill/>
          </p:spPr>
          <p:txBody>
            <a:bodyPr wrap="square" lIns="182802" tIns="146241" rIns="182802" bIns="146241" rtlCol="0">
              <a:spAutoFit/>
            </a:bodyPr>
            <a:lstStyle/>
            <a:p>
              <a:pPr>
                <a:lnSpc>
                  <a:spcPct val="90000"/>
                </a:lnSpc>
                <a:spcAft>
                  <a:spcPts val="600"/>
                </a:spcAft>
              </a:pPr>
              <a:r>
                <a:rPr lang="en-US" sz="2040" dirty="0">
                  <a:solidFill>
                    <a:schemeClr val="tx2"/>
                  </a:solidFill>
                  <a:latin typeface="Segoe UI Semibold" panose="020B0702040204020203" pitchFamily="34" charset="0"/>
                  <a:cs typeface="Segoe UI Semibold" panose="020B0702040204020203" pitchFamily="34" charset="0"/>
                </a:rPr>
                <a:t>Application customizer</a:t>
              </a:r>
            </a:p>
          </p:txBody>
        </p:sp>
        <p:sp>
          <p:nvSpPr>
            <p:cNvPr id="14" name="TextBox 13">
              <a:extLst>
                <a:ext uri="{FF2B5EF4-FFF2-40B4-BE49-F238E27FC236}">
                  <a16:creationId xmlns:a16="http://schemas.microsoft.com/office/drawing/2014/main" id="{AF2804A2-0CC7-4DF8-9778-32FA54AFA59E}"/>
                </a:ext>
              </a:extLst>
            </p:cNvPr>
            <p:cNvSpPr txBox="1"/>
            <p:nvPr/>
          </p:nvSpPr>
          <p:spPr>
            <a:xfrm>
              <a:off x="600854" y="5030316"/>
              <a:ext cx="3338228" cy="1143739"/>
            </a:xfrm>
            <a:prstGeom prst="rect">
              <a:avLst/>
            </a:prstGeom>
            <a:noFill/>
          </p:spPr>
          <p:txBody>
            <a:bodyPr wrap="square" lIns="182802" tIns="146241" rIns="182802" bIns="146241" rtlCol="0">
              <a:spAutoFit/>
            </a:bodyPr>
            <a:lstStyle/>
            <a:p>
              <a:pPr>
                <a:lnSpc>
                  <a:spcPct val="90000"/>
                </a:lnSpc>
                <a:spcAft>
                  <a:spcPts val="1224"/>
                </a:spcAft>
              </a:pPr>
              <a:r>
                <a:rPr lang="en-US" sz="1632"/>
                <a:t>Add script to modern pages</a:t>
              </a:r>
            </a:p>
            <a:p>
              <a:pPr>
                <a:lnSpc>
                  <a:spcPct val="90000"/>
                </a:lnSpc>
                <a:spcAft>
                  <a:spcPts val="1224"/>
                </a:spcAft>
              </a:pPr>
              <a:r>
                <a:rPr lang="en-US" sz="1632"/>
                <a:t>Adjust top and bottom sections of page with custom renderings</a:t>
              </a:r>
            </a:p>
          </p:txBody>
        </p:sp>
        <p:pic>
          <p:nvPicPr>
            <p:cNvPr id="2" name="Picture 1">
              <a:extLst>
                <a:ext uri="{FF2B5EF4-FFF2-40B4-BE49-F238E27FC236}">
                  <a16:creationId xmlns:a16="http://schemas.microsoft.com/office/drawing/2014/main" id="{651CA8F2-DB94-46A2-9D2F-7971B71854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789" y="3024014"/>
              <a:ext cx="3018107" cy="1780141"/>
            </a:xfrm>
            <a:prstGeom prst="rect">
              <a:avLst/>
            </a:prstGeom>
          </p:spPr>
        </p:pic>
      </p:grpSp>
      <p:grpSp>
        <p:nvGrpSpPr>
          <p:cNvPr id="10" name="Group 9">
            <a:extLst>
              <a:ext uri="{FF2B5EF4-FFF2-40B4-BE49-F238E27FC236}">
                <a16:creationId xmlns:a16="http://schemas.microsoft.com/office/drawing/2014/main" id="{C21D4B8F-1634-4088-AABE-A37ADAF8EDC2}"/>
              </a:ext>
            </a:extLst>
          </p:cNvPr>
          <p:cNvGrpSpPr/>
          <p:nvPr/>
        </p:nvGrpSpPr>
        <p:grpSpPr>
          <a:xfrm>
            <a:off x="4801031" y="2440619"/>
            <a:ext cx="3479933" cy="3576411"/>
            <a:chOff x="4801031" y="2440619"/>
            <a:chExt cx="3479933" cy="3576411"/>
          </a:xfrm>
        </p:grpSpPr>
        <p:sp>
          <p:nvSpPr>
            <p:cNvPr id="8" name="TextBox 7">
              <a:extLst>
                <a:ext uri="{FF2B5EF4-FFF2-40B4-BE49-F238E27FC236}">
                  <a16:creationId xmlns:a16="http://schemas.microsoft.com/office/drawing/2014/main" id="{BC8263B7-4F8A-4A89-A930-C2E9567D95D1}"/>
                </a:ext>
              </a:extLst>
            </p:cNvPr>
            <p:cNvSpPr txBox="1"/>
            <p:nvPr/>
          </p:nvSpPr>
          <p:spPr>
            <a:xfrm>
              <a:off x="4801031" y="2440619"/>
              <a:ext cx="3199039" cy="583395"/>
            </a:xfrm>
            <a:prstGeom prst="rect">
              <a:avLst/>
            </a:prstGeom>
            <a:noFill/>
          </p:spPr>
          <p:txBody>
            <a:bodyPr wrap="square" lIns="182802" tIns="146241" rIns="182802" bIns="146241" rtlCol="0">
              <a:spAutoFit/>
            </a:bodyPr>
            <a:lstStyle/>
            <a:p>
              <a:pPr>
                <a:lnSpc>
                  <a:spcPct val="90000"/>
                </a:lnSpc>
                <a:spcAft>
                  <a:spcPts val="600"/>
                </a:spcAft>
              </a:pPr>
              <a:r>
                <a:rPr lang="en-US" sz="2040">
                  <a:solidFill>
                    <a:schemeClr val="tx2"/>
                  </a:solidFill>
                  <a:latin typeface="Segoe UI Semibold" panose="020B0702040204020203" pitchFamily="34" charset="0"/>
                  <a:cs typeface="Segoe UI Semibold" panose="020B0702040204020203" pitchFamily="34" charset="0"/>
                </a:rPr>
                <a:t>Command set</a:t>
              </a:r>
            </a:p>
          </p:txBody>
        </p:sp>
        <p:sp>
          <p:nvSpPr>
            <p:cNvPr id="15" name="TextBox 14">
              <a:extLst>
                <a:ext uri="{FF2B5EF4-FFF2-40B4-BE49-F238E27FC236}">
                  <a16:creationId xmlns:a16="http://schemas.microsoft.com/office/drawing/2014/main" id="{FFCA0C7C-D8AC-424C-891C-2BFA2E334419}"/>
                </a:ext>
              </a:extLst>
            </p:cNvPr>
            <p:cNvSpPr txBox="1"/>
            <p:nvPr/>
          </p:nvSpPr>
          <p:spPr>
            <a:xfrm>
              <a:off x="4801031" y="5030316"/>
              <a:ext cx="3479933" cy="986714"/>
            </a:xfrm>
            <a:prstGeom prst="rect">
              <a:avLst/>
            </a:prstGeom>
            <a:noFill/>
          </p:spPr>
          <p:txBody>
            <a:bodyPr wrap="square" lIns="182802" tIns="146241" rIns="182802" bIns="146241" rtlCol="0">
              <a:spAutoFit/>
            </a:bodyPr>
            <a:lstStyle/>
            <a:p>
              <a:pPr>
                <a:lnSpc>
                  <a:spcPct val="90000"/>
                </a:lnSpc>
                <a:spcAft>
                  <a:spcPts val="1224"/>
                </a:spcAft>
              </a:pPr>
              <a:r>
                <a:rPr lang="en-US" sz="1632"/>
                <a:t>Extend the modern list command surface with new actions that run custom code</a:t>
              </a:r>
            </a:p>
          </p:txBody>
        </p:sp>
        <p:pic>
          <p:nvPicPr>
            <p:cNvPr id="3" name="Picture 2">
              <a:extLst>
                <a:ext uri="{FF2B5EF4-FFF2-40B4-BE49-F238E27FC236}">
                  <a16:creationId xmlns:a16="http://schemas.microsoft.com/office/drawing/2014/main" id="{846B1AE6-6D71-4633-9977-A05883A9EDC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74808" y="3025616"/>
              <a:ext cx="2486858" cy="1778540"/>
            </a:xfrm>
            <a:prstGeom prst="rect">
              <a:avLst/>
            </a:prstGeom>
          </p:spPr>
        </p:pic>
      </p:grpSp>
      <p:grpSp>
        <p:nvGrpSpPr>
          <p:cNvPr id="11" name="Group 10">
            <a:extLst>
              <a:ext uri="{FF2B5EF4-FFF2-40B4-BE49-F238E27FC236}">
                <a16:creationId xmlns:a16="http://schemas.microsoft.com/office/drawing/2014/main" id="{B188A06F-CCC3-4600-AD77-69979257503E}"/>
              </a:ext>
            </a:extLst>
          </p:cNvPr>
          <p:cNvGrpSpPr/>
          <p:nvPr/>
        </p:nvGrpSpPr>
        <p:grpSpPr>
          <a:xfrm>
            <a:off x="8862016" y="2440619"/>
            <a:ext cx="3199041" cy="3348567"/>
            <a:chOff x="8862016" y="2440619"/>
            <a:chExt cx="3199041" cy="3348567"/>
          </a:xfrm>
        </p:grpSpPr>
        <p:sp>
          <p:nvSpPr>
            <p:cNvPr id="9" name="TextBox 8">
              <a:extLst>
                <a:ext uri="{FF2B5EF4-FFF2-40B4-BE49-F238E27FC236}">
                  <a16:creationId xmlns:a16="http://schemas.microsoft.com/office/drawing/2014/main" id="{626E8B21-0547-499B-898A-0253B97BE98D}"/>
                </a:ext>
              </a:extLst>
            </p:cNvPr>
            <p:cNvSpPr txBox="1"/>
            <p:nvPr/>
          </p:nvSpPr>
          <p:spPr>
            <a:xfrm>
              <a:off x="8862017" y="2440619"/>
              <a:ext cx="3199040" cy="583395"/>
            </a:xfrm>
            <a:prstGeom prst="rect">
              <a:avLst/>
            </a:prstGeom>
            <a:noFill/>
          </p:spPr>
          <p:txBody>
            <a:bodyPr wrap="square" lIns="182802" tIns="146241" rIns="182802" bIns="146241" rtlCol="0">
              <a:spAutoFit/>
            </a:bodyPr>
            <a:lstStyle/>
            <a:p>
              <a:pPr>
                <a:lnSpc>
                  <a:spcPct val="90000"/>
                </a:lnSpc>
                <a:spcAft>
                  <a:spcPts val="600"/>
                </a:spcAft>
              </a:pPr>
              <a:r>
                <a:rPr lang="en-US" sz="2040" dirty="0">
                  <a:solidFill>
                    <a:schemeClr val="tx2"/>
                  </a:solidFill>
                  <a:latin typeface="Segoe UI Semibold" panose="020B0702040204020203" pitchFamily="34" charset="0"/>
                  <a:cs typeface="Segoe UI Semibold" panose="020B0702040204020203" pitchFamily="34" charset="0"/>
                </a:rPr>
                <a:t>Field customizer</a:t>
              </a:r>
            </a:p>
          </p:txBody>
        </p:sp>
        <p:sp>
          <p:nvSpPr>
            <p:cNvPr id="16" name="TextBox 15">
              <a:extLst>
                <a:ext uri="{FF2B5EF4-FFF2-40B4-BE49-F238E27FC236}">
                  <a16:creationId xmlns:a16="http://schemas.microsoft.com/office/drawing/2014/main" id="{A872C500-1835-49D6-9F71-6A0E1E1025DA}"/>
                </a:ext>
              </a:extLst>
            </p:cNvPr>
            <p:cNvSpPr txBox="1"/>
            <p:nvPr/>
          </p:nvSpPr>
          <p:spPr>
            <a:xfrm>
              <a:off x="8862016" y="5032867"/>
              <a:ext cx="3000334" cy="756319"/>
            </a:xfrm>
            <a:prstGeom prst="rect">
              <a:avLst/>
            </a:prstGeom>
            <a:noFill/>
          </p:spPr>
          <p:txBody>
            <a:bodyPr wrap="square" lIns="182802" tIns="146241" rIns="182802" bIns="146241" rtlCol="0">
              <a:spAutoFit/>
            </a:bodyPr>
            <a:lstStyle/>
            <a:p>
              <a:pPr>
                <a:lnSpc>
                  <a:spcPct val="90000"/>
                </a:lnSpc>
                <a:spcAft>
                  <a:spcPts val="1224"/>
                </a:spcAft>
              </a:pPr>
              <a:r>
                <a:rPr lang="en-US" sz="1632"/>
                <a:t>Visualize data inside columns in the list view</a:t>
              </a:r>
            </a:p>
          </p:txBody>
        </p:sp>
        <p:pic>
          <p:nvPicPr>
            <p:cNvPr id="5" name="Picture 4">
              <a:extLst>
                <a:ext uri="{FF2B5EF4-FFF2-40B4-BE49-F238E27FC236}">
                  <a16:creationId xmlns:a16="http://schemas.microsoft.com/office/drawing/2014/main" id="{DAF87C44-8554-4FCD-A6C4-BA63336D629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066503" y="3024014"/>
              <a:ext cx="2115518" cy="1778540"/>
            </a:xfrm>
            <a:prstGeom prst="rect">
              <a:avLst/>
            </a:prstGeom>
          </p:spPr>
        </p:pic>
      </p:grpSp>
    </p:spTree>
    <p:extLst>
      <p:ext uri="{BB962C8B-B14F-4D97-AF65-F5344CB8AC3E}">
        <p14:creationId xmlns:p14="http://schemas.microsoft.com/office/powerpoint/2010/main" val="28166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5F1B137-6B19-4837-A595-960377DB6CFF}"/>
              </a:ext>
            </a:extLst>
          </p:cNvPr>
          <p:cNvGrpSpPr/>
          <p:nvPr/>
        </p:nvGrpSpPr>
        <p:grpSpPr>
          <a:xfrm>
            <a:off x="9743545" y="1705009"/>
            <a:ext cx="2218676" cy="3436208"/>
            <a:chOff x="6472580" y="1881887"/>
            <a:chExt cx="2568025" cy="3977267"/>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6472580" y="1881887"/>
              <a:ext cx="2568025" cy="3977267"/>
              <a:chOff x="489277" y="1626801"/>
              <a:chExt cx="3383435" cy="4773999"/>
            </a:xfrm>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600043" y="1780150"/>
                <a:ext cx="3272669" cy="575588"/>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2"/>
            <a:stretch>
              <a:fillRect/>
            </a:stretch>
          </p:blipFill>
          <p:spPr>
            <a:xfrm>
              <a:off x="6736268" y="2666258"/>
              <a:ext cx="2040649" cy="2042931"/>
            </a:xfrm>
            <a:prstGeom prst="rect">
              <a:avLst/>
            </a:prstGeom>
            <a:ln>
              <a:solidFill>
                <a:schemeClr val="bg1">
                  <a:lumMod val="85000"/>
                </a:schemeClr>
              </a:solidFill>
            </a:ln>
          </p:spPr>
        </p:pic>
      </p:grpSp>
      <p:grpSp>
        <p:nvGrpSpPr>
          <p:cNvPr id="12" name="Group 11">
            <a:extLst>
              <a:ext uri="{FF2B5EF4-FFF2-40B4-BE49-F238E27FC236}">
                <a16:creationId xmlns:a16="http://schemas.microsoft.com/office/drawing/2014/main" id="{B2EE137D-990C-422E-91CB-3F46068AD1A9}"/>
              </a:ext>
            </a:extLst>
          </p:cNvPr>
          <p:cNvGrpSpPr/>
          <p:nvPr/>
        </p:nvGrpSpPr>
        <p:grpSpPr>
          <a:xfrm>
            <a:off x="7412745" y="1704231"/>
            <a:ext cx="2218676" cy="3436208"/>
            <a:chOff x="3514860" y="1810510"/>
            <a:chExt cx="2568025" cy="397726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3514860" y="1810510"/>
              <a:ext cx="2568025" cy="3977267"/>
              <a:chOff x="489277" y="1626801"/>
              <a:chExt cx="3383435" cy="4773999"/>
            </a:xfrm>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600043" y="1780150"/>
                <a:ext cx="3272669" cy="1549709"/>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205">
                  <a:spcAft>
                    <a:spcPts val="612"/>
                  </a:spcAft>
                  <a:defRPr/>
                </a:pPr>
                <a:endParaRPr lang="en-US" sz="1428">
                  <a:solidFill>
                    <a:srgbClr val="E6E6E6">
                      <a:lumMod val="50000"/>
                    </a:srgbClr>
                  </a:solidFill>
                  <a:latin typeface="Segoe UI"/>
                  <a:cs typeface="Segoe UI Semibold" panose="020B0502040204020203" pitchFamily="34" charset="0"/>
                </a:endParaRPr>
              </a:p>
              <a:p>
                <a:pPr defTabSz="932205">
                  <a:spcAft>
                    <a:spcPts val="612"/>
                  </a:spcAft>
                  <a:defRPr/>
                </a:pPr>
                <a:endParaRPr lang="en-US" sz="2040">
                  <a:solidFill>
                    <a:srgbClr val="E6E6E6">
                      <a:lumMod val="50000"/>
                    </a:srgbClr>
                  </a:solidFill>
                  <a:latin typeface="Segoe UI"/>
                  <a:cs typeface="Segoe UI Semibold" panose="020B05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3"/>
            <a:stretch>
              <a:fillRect/>
            </a:stretch>
          </p:blipFill>
          <p:spPr>
            <a:xfrm>
              <a:off x="3920355" y="2666258"/>
              <a:ext cx="1841105" cy="2120348"/>
            </a:xfrm>
            <a:prstGeom prst="rect">
              <a:avLst/>
            </a:prstGeom>
          </p:spPr>
        </p:pic>
      </p:grpSp>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1"/>
            <a:ext cx="2218676" cy="3436208"/>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600043" y="1780150"/>
              <a:ext cx="3272669" cy="1549709"/>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205">
                <a:spcAft>
                  <a:spcPts val="612"/>
                </a:spcAft>
                <a:defRPr/>
              </a:pPr>
              <a:endParaRPr lang="en-US" sz="1428">
                <a:solidFill>
                  <a:srgbClr val="E6E6E6">
                    <a:lumMod val="50000"/>
                  </a:srgbClr>
                </a:solidFill>
                <a:latin typeface="Segoe UI"/>
                <a:cs typeface="Segoe UI Semibold" panose="020B0502040204020203" pitchFamily="34" charset="0"/>
              </a:endParaRPr>
            </a:p>
            <a:p>
              <a:pPr defTabSz="932205">
                <a:spcAft>
                  <a:spcPts val="612"/>
                </a:spcAft>
                <a:defRPr/>
              </a:pPr>
              <a:endParaRPr lang="en-US" sz="2040">
                <a:solidFill>
                  <a:srgbClr val="E6E6E6">
                    <a:lumMod val="50000"/>
                  </a:srgbClr>
                </a:solidFill>
                <a:latin typeface="Segoe UI"/>
                <a:cs typeface="Segoe UI Semibold" panose="020B0502040204020203" pitchFamily="34" charset="0"/>
              </a:endParaRPr>
            </a:p>
          </p:txBody>
        </p:sp>
      </p:grpSp>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600043" y="1780151"/>
              <a:ext cx="3272669" cy="1020505"/>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a:solidFill>
                  <a:srgbClr val="E6E6E6">
                    <a:lumMod val="50000"/>
                  </a:srgbClr>
                </a:solidFill>
                <a:latin typeface="Segoe UI"/>
                <a:cs typeface="Segoe UI Semibold" panose="020B0502040204020203" pitchFamily="34" charset="0"/>
              </a:endParaRPr>
            </a:p>
          </p:txBody>
        </p:sp>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6616" y="228840"/>
            <a:ext cx="11560070" cy="773002"/>
          </a:xfrm>
        </p:spPr>
        <p:txBody>
          <a:bodyPr/>
          <a:lstStyle/>
          <a:p>
            <a:r>
              <a:rPr lang="en-US" dirty="0"/>
              <a:t>SPFx Hosted Scenarios</a:t>
            </a:r>
          </a:p>
        </p:txBody>
      </p:sp>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1"/>
            <a:ext cx="2218676" cy="3436208"/>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600043" y="1780150"/>
              <a:ext cx="3272669" cy="1549709"/>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205">
                <a:spcAft>
                  <a:spcPts val="612"/>
                </a:spcAft>
                <a:defRPr/>
              </a:pPr>
              <a:endParaRPr lang="en-US" sz="1428">
                <a:solidFill>
                  <a:srgbClr val="E6E6E6">
                    <a:lumMod val="50000"/>
                  </a:srgbClr>
                </a:solidFill>
                <a:latin typeface="Segoe UI"/>
                <a:cs typeface="Segoe UI Semibold" panose="020B0502040204020203" pitchFamily="34" charset="0"/>
              </a:endParaRPr>
            </a:p>
            <a:p>
              <a:pPr defTabSz="932205">
                <a:spcAft>
                  <a:spcPts val="612"/>
                </a:spcAft>
                <a:defRPr/>
              </a:pPr>
              <a:endParaRPr lang="en-US" sz="204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4"/>
          <a:stretch>
            <a:fillRect/>
          </a:stretch>
        </p:blipFill>
        <p:spPr>
          <a:xfrm>
            <a:off x="2695033" y="2295408"/>
            <a:ext cx="2142140" cy="1370970"/>
          </a:xfrm>
          <a:prstGeom prst="rect">
            <a:avLst/>
          </a:prstGeom>
        </p:spPr>
      </p:pic>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5"/>
          <a:stretch>
            <a:fillRect/>
          </a:stretch>
        </p:blipFill>
        <p:spPr>
          <a:xfrm>
            <a:off x="288367" y="2237419"/>
            <a:ext cx="2062015" cy="1319690"/>
          </a:xfrm>
          <a:prstGeom prst="rect">
            <a:avLst/>
          </a:prstGeom>
        </p:spPr>
      </p:pic>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6"/>
          <a:stretch>
            <a:fillRect/>
          </a:stretch>
        </p:blipFill>
        <p:spPr>
          <a:xfrm>
            <a:off x="5097800" y="2482088"/>
            <a:ext cx="2044418"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Web Parts</a:t>
            </a:r>
          </a:p>
        </p:txBody>
      </p:sp>
      <p:sp>
        <p:nvSpPr>
          <p:cNvPr id="32" name="TextBox 31">
            <a:extLst>
              <a:ext uri="{FF2B5EF4-FFF2-40B4-BE49-F238E27FC236}">
                <a16:creationId xmlns:a16="http://schemas.microsoft.com/office/drawing/2014/main" id="{06540AF2-2269-4D13-B4CB-6F1860A6AEA8}"/>
              </a:ext>
            </a:extLst>
          </p:cNvPr>
          <p:cNvSpPr txBox="1"/>
          <p:nvPr/>
        </p:nvSpPr>
        <p:spPr>
          <a:xfrm>
            <a:off x="2656766" y="4257559"/>
            <a:ext cx="1463113" cy="539811"/>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Extensions</a:t>
            </a:r>
            <a:endParaRPr lang="en-US" sz="2400">
              <a:gradFill>
                <a:gsLst>
                  <a:gs pos="2917">
                    <a:srgbClr val="000000"/>
                  </a:gs>
                  <a:gs pos="30000">
                    <a:srgbClr val="000000"/>
                  </a:gs>
                </a:gsLst>
                <a:lin ang="5400000" scaled="0"/>
              </a:gradFill>
              <a:latin typeface="Segoe UI"/>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7" y="4595749"/>
            <a:ext cx="1857579" cy="544688"/>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Web Parts</a:t>
            </a:r>
          </a:p>
        </p:txBody>
      </p:sp>
      <p:sp>
        <p:nvSpPr>
          <p:cNvPr id="37" name="TextBox 36">
            <a:extLst>
              <a:ext uri="{FF2B5EF4-FFF2-40B4-BE49-F238E27FC236}">
                <a16:creationId xmlns:a16="http://schemas.microsoft.com/office/drawing/2014/main" id="{7092BD16-48E3-4931-9C98-4ADC826A8824}"/>
              </a:ext>
            </a:extLst>
          </p:cNvPr>
          <p:cNvSpPr txBox="1"/>
          <p:nvPr/>
        </p:nvSpPr>
        <p:spPr>
          <a:xfrm>
            <a:off x="7441961" y="4595748"/>
            <a:ext cx="1947957" cy="544688"/>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Web Parts</a:t>
            </a:r>
          </a:p>
        </p:txBody>
      </p:sp>
      <p:sp>
        <p:nvSpPr>
          <p:cNvPr id="41" name="TextBox 40">
            <a:extLst>
              <a:ext uri="{FF2B5EF4-FFF2-40B4-BE49-F238E27FC236}">
                <a16:creationId xmlns:a16="http://schemas.microsoft.com/office/drawing/2014/main" id="{7E2CE5FD-1A4D-4D6E-9215-E5857BC0200F}"/>
              </a:ext>
            </a:extLst>
          </p:cNvPr>
          <p:cNvSpPr txBox="1"/>
          <p:nvPr/>
        </p:nvSpPr>
        <p:spPr>
          <a:xfrm>
            <a:off x="9816179" y="4595748"/>
            <a:ext cx="1947957" cy="544688"/>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Web Parts</a:t>
            </a:r>
          </a:p>
        </p:txBody>
      </p:sp>
      <p:sp>
        <p:nvSpPr>
          <p:cNvPr id="42" name="TextBox 41">
            <a:extLst>
              <a:ext uri="{FF2B5EF4-FFF2-40B4-BE49-F238E27FC236}">
                <a16:creationId xmlns:a16="http://schemas.microsoft.com/office/drawing/2014/main" id="{BBD077F9-5E72-456D-B152-D19AF6D7E5B5}"/>
              </a:ext>
            </a:extLst>
          </p:cNvPr>
          <p:cNvSpPr txBox="1"/>
          <p:nvPr/>
        </p:nvSpPr>
        <p:spPr>
          <a:xfrm>
            <a:off x="4963598" y="4257558"/>
            <a:ext cx="1434932" cy="544688"/>
          </a:xfrm>
          <a:prstGeom prst="rect">
            <a:avLst/>
          </a:prstGeom>
          <a:noFill/>
        </p:spPr>
        <p:txBody>
          <a:bodyPr wrap="non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Extensions</a:t>
            </a:r>
            <a:endParaRPr lang="en-US" sz="2400">
              <a:gradFill>
                <a:gsLst>
                  <a:gs pos="2917">
                    <a:srgbClr val="000000"/>
                  </a:gs>
                  <a:gs pos="30000">
                    <a:srgbClr val="000000"/>
                  </a:gs>
                </a:gsLst>
                <a:lin ang="5400000" scaled="0"/>
              </a:gradFill>
              <a:latin typeface="Segoe UI"/>
            </a:endParaRPr>
          </a:p>
        </p:txBody>
      </p:sp>
      <p:sp>
        <p:nvSpPr>
          <p:cNvPr id="43" name="TextBox 42">
            <a:extLst>
              <a:ext uri="{FF2B5EF4-FFF2-40B4-BE49-F238E27FC236}">
                <a16:creationId xmlns:a16="http://schemas.microsoft.com/office/drawing/2014/main" id="{4F351710-980D-421A-8B20-506B2289E58F}"/>
              </a:ext>
            </a:extLst>
          </p:cNvPr>
          <p:cNvSpPr txBox="1"/>
          <p:nvPr/>
        </p:nvSpPr>
        <p:spPr>
          <a:xfrm>
            <a:off x="7412746" y="4254806"/>
            <a:ext cx="1434932" cy="544688"/>
          </a:xfrm>
          <a:prstGeom prst="rect">
            <a:avLst/>
          </a:prstGeom>
          <a:noFill/>
        </p:spPr>
        <p:txBody>
          <a:bodyPr wrap="non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Extensions</a:t>
            </a:r>
            <a:endParaRPr lang="en-US" sz="240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808883819"/>
      </p:ext>
    </p:extLst>
  </p:cSld>
  <p:clrMapOvr>
    <a:masterClrMapping/>
  </p:clrMapOvr>
  <p:transition>
    <p:fade/>
  </p:transition>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3.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M365_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365_2018" id="{6736408C-B31C-481A-840B-70DF153ED532}" vid="{E163F9C9-8495-4660-BE02-2AB2F5F180BA}"/>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45BEB8AEA24F4B8BF2B5C875D0917F" ma:contentTypeVersion="15" ma:contentTypeDescription="Create a new document." ma:contentTypeScope="" ma:versionID="d8ecf5238898ce174728a701bf8319c5">
  <xsd:schema xmlns:xsd="http://www.w3.org/2001/XMLSchema" xmlns:xs="http://www.w3.org/2001/XMLSchema" xmlns:p="http://schemas.microsoft.com/office/2006/metadata/properties" xmlns:ns1="http://schemas.microsoft.com/sharepoint/v3" xmlns:ns3="51d384ab-c89a-4d61-a084-c51bd6ffcd7a" xmlns:ns4="7ff0adbf-25ee-4ef3-beb5-b5ba5a776c1c" targetNamespace="http://schemas.microsoft.com/office/2006/metadata/properties" ma:root="true" ma:fieldsID="228a136e5ce704e248df8129a8135955" ns1:_="" ns3:_="" ns4:_="">
    <xsd:import namespace="http://schemas.microsoft.com/sharepoint/v3"/>
    <xsd:import namespace="51d384ab-c89a-4d61-a084-c51bd6ffcd7a"/>
    <xsd:import namespace="7ff0adbf-25ee-4ef3-beb5-b5ba5a776c1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1:_ip_UnifiedCompliancePolicyProperties" minOccurs="0"/>
                <xsd:element ref="ns1:_ip_UnifiedCompliancePolicyUIActio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d384ab-c89a-4d61-a084-c51bd6ffcd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f0adbf-25ee-4ef3-beb5-b5ba5a776c1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ED1E2A5-BFAC-4A7B-B437-018376516EFD}">
  <ds:schemaRefs>
    <ds:schemaRef ds:uri="http://schemas.microsoft.com/sharepoint/v3/contenttype/forms"/>
  </ds:schemaRefs>
</ds:datastoreItem>
</file>

<file path=customXml/itemProps2.xml><?xml version="1.0" encoding="utf-8"?>
<ds:datastoreItem xmlns:ds="http://schemas.openxmlformats.org/officeDocument/2006/customXml" ds:itemID="{9F932B11-231C-4D5C-91AC-32B092967D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1d384ab-c89a-4d61-a084-c51bd6ffcd7a"/>
    <ds:schemaRef ds:uri="7ff0adbf-25ee-4ef3-beb5-b5ba5a776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AA04FA-0115-4BBA-8572-5EB629B40F6E}">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3</TotalTime>
  <Words>2544</Words>
  <Application>Microsoft Office PowerPoint</Application>
  <PresentationFormat>Custom</PresentationFormat>
  <Paragraphs>300</Paragraphs>
  <Slides>30</Slides>
  <Notes>26</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30</vt:i4>
      </vt:variant>
    </vt:vector>
  </HeadingPairs>
  <TitlesOfParts>
    <vt:vector size="48" baseType="lpstr">
      <vt:lpstr>Arial</vt:lpstr>
      <vt:lpstr>Calibri</vt:lpstr>
      <vt:lpstr>Calibri Light</vt:lpstr>
      <vt:lpstr>Consolas</vt:lpstr>
      <vt:lpstr>Ink Free</vt:lpstr>
      <vt:lpstr>Segoe MDL2 Assets</vt:lpstr>
      <vt:lpstr>Segoe UI</vt:lpstr>
      <vt:lpstr>Segoe UI Light</vt:lpstr>
      <vt:lpstr>Segoe UI Semibold</vt:lpstr>
      <vt:lpstr>Segoe UI Semilight</vt:lpstr>
      <vt:lpstr>Wingdings</vt:lpstr>
      <vt:lpstr>Microsoft 365 PPT Template - 2018</vt:lpstr>
      <vt:lpstr>1_5-50203_Microsoft_Ignite_Template</vt:lpstr>
      <vt:lpstr>2_5-50203_Microsoft_Ignite_Template</vt:lpstr>
      <vt:lpstr>5-50203_Microsoft_Ignite_Template</vt:lpstr>
      <vt:lpstr>M365_2018</vt:lpstr>
      <vt:lpstr>3_5-50203_Microsoft_Ignite_Template</vt:lpstr>
      <vt:lpstr>4_5-50203_Microsoft_Ignite_Template</vt:lpstr>
      <vt:lpstr> Building solutions with SPFx that work across SharePoint and Teams</vt:lpstr>
      <vt:lpstr> Building solutions with SPFx that work across SharePoint and Teams</vt:lpstr>
      <vt:lpstr>About Myself </vt:lpstr>
      <vt:lpstr>My co-speaker today </vt:lpstr>
      <vt:lpstr>SharePoint Framework (SPFx)</vt:lpstr>
      <vt:lpstr>PowerPoint Presentation</vt:lpstr>
      <vt:lpstr>PowerPoint Presentation</vt:lpstr>
      <vt:lpstr>SharePoint Framework (SPFx) Extensions</vt:lpstr>
      <vt:lpstr>SPFx Hosted Scenarios</vt:lpstr>
      <vt:lpstr>Microsoft Teams Platform</vt:lpstr>
      <vt:lpstr>Microsoft Teams Tabs</vt:lpstr>
      <vt:lpstr>Tabs in SharePoint Pages</vt:lpstr>
      <vt:lpstr>Demo</vt:lpstr>
      <vt:lpstr>Develop Teams Tabs using SPFx</vt:lpstr>
      <vt:lpstr>Building Tabs using SPFx Development Model</vt:lpstr>
      <vt:lpstr>Building Tabs using SPFx Development Model</vt:lpstr>
      <vt:lpstr>Building Tabs using SPFx Development Model</vt:lpstr>
      <vt:lpstr>Rich integration between Teams and SharePoint</vt:lpstr>
      <vt:lpstr>"Teams" Provider Hosted Solutions in SharePoint</vt:lpstr>
      <vt:lpstr>PowerPoint Presentation</vt:lpstr>
      <vt:lpstr>PowerPoint Presentation</vt:lpstr>
      <vt:lpstr>Tabs Development Models</vt:lpstr>
      <vt:lpstr>Using SPFx for building Personal tabs</vt:lpstr>
      <vt:lpstr>References</vt:lpstr>
      <vt:lpstr>PowerPoint Presentation</vt:lpstr>
      <vt:lpstr>PowerPoint Presentation</vt:lpstr>
      <vt:lpstr>PowerPoint Presentation</vt:lpstr>
      <vt:lpstr>Thank you.  </vt:lpstr>
      <vt:lpstr>Enjoy the Bootcamp</vt:lpstr>
      <vt:lpstr>Call to action</vt:lpstr>
    </vt:vector>
  </TitlesOfParts>
  <Company>Microsoft 365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PPT template best practices</dc:title>
  <dc:creator>Angela Powell</dc:creator>
  <dc:description>Template by: Zoey Vong; ZUM Communications
Formatted by:</dc:description>
  <cp:lastModifiedBy>Vijai Anand Ramalingam</cp:lastModifiedBy>
  <cp:revision>16</cp:revision>
  <dcterms:created xsi:type="dcterms:W3CDTF">2018-01-19T18:41:37Z</dcterms:created>
  <dcterms:modified xsi:type="dcterms:W3CDTF">2019-11-15T10:29:47Z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v-ellars@microsoft.com</vt:lpwstr>
  </property>
  <property fmtid="{D5CDD505-2E9C-101B-9397-08002B2CF9AE}" pid="5" name="MSIP_Label_f42aa342-8706-4288-bd11-ebb85995028c_SetDate">
    <vt:lpwstr>2017-12-15T19:02:32.0807259Z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0x010100AF45BEB8AEA24F4B8BF2B5C875D0917F</vt:lpwstr>
  </property>
</Properties>
</file>